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475" r:id="rId5"/>
    <p:sldId id="476" r:id="rId6"/>
    <p:sldId id="477" r:id="rId7"/>
    <p:sldId id="478" r:id="rId8"/>
    <p:sldId id="479" r:id="rId9"/>
    <p:sldId id="480" r:id="rId10"/>
    <p:sldId id="481" r:id="rId11"/>
    <p:sldId id="482" r:id="rId12"/>
    <p:sldId id="483" r:id="rId13"/>
    <p:sldId id="484" r:id="rId14"/>
    <p:sldId id="485" r:id="rId15"/>
    <p:sldId id="486" r:id="rId16"/>
    <p:sldId id="487" r:id="rId17"/>
    <p:sldId id="488" r:id="rId18"/>
    <p:sldId id="585" r:id="rId19"/>
    <p:sldId id="625" r:id="rId20"/>
    <p:sldId id="489" r:id="rId21"/>
    <p:sldId id="490" r:id="rId22"/>
    <p:sldId id="727" r:id="rId23"/>
    <p:sldId id="728" r:id="rId24"/>
    <p:sldId id="491" r:id="rId25"/>
    <p:sldId id="492" r:id="rId26"/>
    <p:sldId id="493" r:id="rId27"/>
    <p:sldId id="494" r:id="rId28"/>
    <p:sldId id="495" r:id="rId29"/>
    <p:sldId id="552" r:id="rId30"/>
    <p:sldId id="496" r:id="rId31"/>
    <p:sldId id="665" r:id="rId32"/>
    <p:sldId id="497" r:id="rId33"/>
    <p:sldId id="498" r:id="rId34"/>
    <p:sldId id="666" r:id="rId35"/>
    <p:sldId id="667" r:id="rId36"/>
    <p:sldId id="499" r:id="rId37"/>
    <p:sldId id="500" r:id="rId38"/>
    <p:sldId id="501" r:id="rId39"/>
    <p:sldId id="502" r:id="rId40"/>
    <p:sldId id="503" r:id="rId41"/>
    <p:sldId id="528" r:id="rId42"/>
    <p:sldId id="504" r:id="rId43"/>
    <p:sldId id="505" r:id="rId44"/>
    <p:sldId id="506" r:id="rId45"/>
    <p:sldId id="507" r:id="rId46"/>
    <p:sldId id="529" r:id="rId47"/>
    <p:sldId id="508" r:id="rId48"/>
    <p:sldId id="509" r:id="rId49"/>
    <p:sldId id="698" r:id="rId50"/>
    <p:sldId id="699" r:id="rId51"/>
    <p:sldId id="701" r:id="rId52"/>
    <p:sldId id="584" r:id="rId53"/>
    <p:sldId id="511" r:id="rId54"/>
    <p:sldId id="512" r:id="rId55"/>
    <p:sldId id="715" r:id="rId56"/>
    <p:sldId id="716" r:id="rId57"/>
    <p:sldId id="513" r:id="rId58"/>
    <p:sldId id="514" r:id="rId59"/>
    <p:sldId id="515" r:id="rId60"/>
    <p:sldId id="553" r:id="rId61"/>
    <p:sldId id="554" r:id="rId62"/>
    <p:sldId id="555" r:id="rId63"/>
    <p:sldId id="516" r:id="rId64"/>
    <p:sldId id="517" r:id="rId65"/>
    <p:sldId id="518" r:id="rId66"/>
    <p:sldId id="519" r:id="rId67"/>
  </p:sldIdLst>
  <p:sldSz cx="12192000" cy="6858000"/>
  <p:notesSz cx="6858000" cy="9144000"/>
  <p:custDataLst>
    <p:tags r:id="rId71"/>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4" userDrawn="1">
          <p15:clr>
            <a:srgbClr val="A4A3A4"/>
          </p15:clr>
        </p15:guide>
        <p15:guide id="2" pos="3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p:restoredTop sz="79924"/>
  </p:normalViewPr>
  <p:slideViewPr>
    <p:cSldViewPr snapToGrid="0" showGuides="1">
      <p:cViewPr varScale="1">
        <p:scale>
          <a:sx n="69" d="100"/>
          <a:sy n="69" d="100"/>
        </p:scale>
        <p:origin x="372" y="40"/>
      </p:cViewPr>
      <p:guideLst>
        <p:guide orient="horz" pos="2164"/>
        <p:guide pos="3832"/>
      </p:guideLst>
    </p:cSldViewPr>
  </p:slideViewPr>
  <p:notesTextViewPr>
    <p:cViewPr>
      <p:scale>
        <a:sx n="1" d="1"/>
        <a:sy n="1" d="1"/>
      </p:scale>
      <p:origin x="0" y="0"/>
    </p:cViewPr>
  </p:notesTextViewPr>
  <p:sorterViewPr showFormatting="0">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gs" Target="tags/tag10.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Tx/>
              <a:buNone/>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Tx/>
              <a:buNone/>
              <a:defRPr sz="1200" noProof="1">
                <a:latin typeface="Arial" panose="020B0604020202020204" pitchFamily="34" charset="0"/>
                <a:ea typeface="微软雅黑" panose="020B0503020204020204" pitchFamily="34" charset="-122"/>
              </a:defRPr>
            </a:lvl1p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410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Tx/>
              <a:buNone/>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buFontTx/>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fld id="{AFF23A6A-551B-43B1-BAAE-A08544443A09}"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a:ln>
            <a:miter/>
          </a:ln>
        </p:spPr>
      </p:sp>
      <p:sp>
        <p:nvSpPr>
          <p:cNvPr id="6147" name="备注占位符 2"/>
          <p:cNvSpPr>
            <a:spLocks noGrp="1"/>
          </p:cNvSpPr>
          <p:nvPr>
            <p:ph type="body"/>
          </p:nvPr>
        </p:nvSpPr>
        <p:spPr/>
        <p:txBody>
          <a:bodyPr wrap="square" lIns="91440" tIns="45720" rIns="91440" bIns="45720" anchor="t"/>
          <a:lstStyle/>
          <a:p>
            <a:pPr lvl="0" eaLnBrk="1" hangingPunct="1"/>
            <a:r>
              <a:rPr lang="zh-CN" altLang="en-US" dirty="0"/>
              <a:t>照片为学生拍摄的礼堂</a:t>
            </a: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buNone/>
            </a:pPr>
            <a:fld id="{9A0DB2DC-4C9A-4742-B13C-FB6460FD3503}" type="slidenum">
              <a:rPr lang="en-US" altLang="en-US" sz="1200" dirty="0">
                <a:solidFill>
                  <a:srgbClr val="000000"/>
                </a:solidFill>
                <a:latin typeface="等线" panose="02010600030101010101" charset="-122"/>
                <a:ea typeface="宋体" panose="02010600030101010101" pitchFamily="2" charset="-122"/>
                <a:sym typeface="+mn-ea"/>
              </a:rPr>
            </a:fld>
            <a:endParaRPr lang="en-US" altLang="en-US" sz="1200" dirty="0">
              <a:solidFill>
                <a:srgbClr val="000000"/>
              </a:solidFill>
              <a:latin typeface="等线" panose="02010600030101010101" charset="-122"/>
              <a:ea typeface="宋体" panose="02010600030101010101" pitchFamily="2"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en-US" strike="noStrike"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ACEAB960-7E27-4ABD-9AF7-C0C59F7F43AD}"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nvGrpSpPr>
        <p:grpSpPr>
          <a:xfrm>
            <a:off x="814388" y="1020763"/>
            <a:ext cx="10539412" cy="0"/>
            <a:chOff x="815009" y="1021543"/>
            <a:chExt cx="10538791" cy="0"/>
          </a:xfrm>
        </p:grpSpPr>
        <p:cxnSp>
          <p:nvCxnSpPr>
            <p:cNvPr id="8" name="直接连接符 7"/>
            <p:cNvCxnSpPr/>
            <p:nvPr/>
          </p:nvCxnSpPr>
          <p:spPr>
            <a:xfrm>
              <a:off x="815009" y="1021543"/>
              <a:ext cx="714333"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83320" y="1021543"/>
              <a:ext cx="9670480" cy="0"/>
            </a:xfrm>
            <a:prstGeom prst="line">
              <a:avLst/>
            </a:prstGeom>
            <a:ln w="44450"/>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idx="1"/>
          </p:nvPr>
        </p:nvSpPr>
        <p:spPr>
          <a:xfrm>
            <a:off x="838200" y="1340768"/>
            <a:ext cx="10515600" cy="506148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pPr fontAlgn="base"/>
            <a:r>
              <a:rPr lang="zh-CN" altLang="en-US" strike="noStrike" noProof="1" smtClean="0"/>
              <a:t>单击此处编辑母版标题样式</a:t>
            </a:r>
            <a:endParaRPr lang="en-US" strike="noStrike" noProof="1"/>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C45DC5BE-1699-479D-910E-5EA8915DA70B}"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7" name="组合 6"/>
          <p:cNvGrpSpPr/>
          <p:nvPr userDrawn="1"/>
        </p:nvGrpSpPr>
        <p:grpSpPr>
          <a:xfrm>
            <a:off x="814388" y="1020763"/>
            <a:ext cx="10539412" cy="0"/>
            <a:chOff x="815009" y="1021543"/>
            <a:chExt cx="10538791" cy="0"/>
          </a:xfrm>
        </p:grpSpPr>
        <p:cxnSp>
          <p:nvCxnSpPr>
            <p:cNvPr id="8" name="直接连接符 7"/>
            <p:cNvCxnSpPr/>
            <p:nvPr/>
          </p:nvCxnSpPr>
          <p:spPr>
            <a:xfrm>
              <a:off x="815009" y="1021543"/>
              <a:ext cx="714333"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83320" y="1021543"/>
              <a:ext cx="9670480"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3075" name="图片 8" descr="横版组合——透明.png"/>
          <p:cNvPicPr>
            <a:picLocks noChangeAspect="1"/>
          </p:cNvPicPr>
          <p:nvPr userDrawn="1"/>
        </p:nvPicPr>
        <p:blipFill>
          <a:blip r:embed="rId2"/>
          <a:stretch>
            <a:fillRect/>
          </a:stretch>
        </p:blipFill>
        <p:spPr>
          <a:xfrm>
            <a:off x="8610600" y="6073775"/>
            <a:ext cx="3086100" cy="647700"/>
          </a:xfrm>
          <a:prstGeom prst="rect">
            <a:avLst/>
          </a:prstGeom>
          <a:noFill/>
          <a:ln w="9525">
            <a:noFill/>
          </a:ln>
        </p:spPr>
      </p:pic>
      <p:sp>
        <p:nvSpPr>
          <p:cNvPr id="2" name="Title 1"/>
          <p:cNvSpPr>
            <a:spLocks noGrp="1"/>
          </p:cNvSpPr>
          <p:nvPr>
            <p:ph type="title"/>
          </p:nvPr>
        </p:nvSpPr>
        <p:spPr>
          <a:xfrm>
            <a:off x="815009" y="0"/>
            <a:ext cx="10515600" cy="1021543"/>
          </a:xfrm>
        </p:spPr>
        <p:txBody>
          <a:bodyPr rtlCol="0" anchor="b">
            <a:normAutofit/>
          </a:bodyPr>
          <a:lstStyle>
            <a:lvl1pPr>
              <a:lnSpc>
                <a:spcPct val="100000"/>
              </a:lnSpc>
              <a:defRPr lang="en-US" sz="4000" b="1" dirty="0"/>
            </a:lvl1pPr>
          </a:lstStyle>
          <a:p>
            <a:pPr lvl="0" fontAlgn="base"/>
            <a:r>
              <a:rPr lang="zh-CN" altLang="en-US" strike="noStrike" noProof="1" smtClean="0"/>
              <a:t>单击此处编辑母版标题样式</a:t>
            </a:r>
            <a:endParaRPr lang="en-US" strike="noStrike" noProof="1"/>
          </a:p>
        </p:txBody>
      </p:sp>
      <p:sp>
        <p:nvSpPr>
          <p:cNvPr id="11" name="Date Placeholder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2" name="Footer Placeholder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3" name="Slide Number Placehold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CAA6C6B7-BC1F-49EA-BD61-41C10537761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ACEAB960-7E27-4ABD-9AF7-C0C59F7F43AD}"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pPr fontAlgn="base"/>
            <a:r>
              <a:rPr lang="zh-CN" altLang="en-US" strike="noStrike" noProof="1" smtClean="0"/>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ACEAB960-7E27-4ABD-9AF7-C0C59F7F43AD}"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ACEAB960-7E27-4ABD-9AF7-C0C59F7F43AD}"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ACEAB960-7E27-4ABD-9AF7-C0C59F7F43AD}"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0" hangingPunct="0">
              <a:buFontTx/>
              <a:buNone/>
              <a:defRPr sz="1200" b="1">
                <a:solidFill>
                  <a:prstClr val="black">
                    <a:tint val="75000"/>
                  </a:prstClr>
                </a:solidFill>
                <a:ea typeface="华文中宋" panose="0201060004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0" hangingPunct="0">
              <a:buFontTx/>
              <a:buNone/>
              <a:defRPr sz="1200" b="1">
                <a:solidFill>
                  <a:prstClr val="black">
                    <a:tint val="75000"/>
                  </a:prstClr>
                </a:solidFill>
                <a:ea typeface="华文中宋" panose="0201060004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0" hangingPunct="0">
              <a:buFontTx/>
              <a:buNone/>
              <a:defRPr sz="1200" b="1">
                <a:solidFill>
                  <a:prstClr val="black">
                    <a:tint val="75000"/>
                  </a:prstClr>
                </a:solidFill>
                <a:ea typeface="华文中宋" panose="0201060004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ACEAB960-7E27-4ABD-9AF7-C0C59F7F43AD}"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tags" Target="../tags/tag2.xml"/><Relationship Id="rId1" Type="http://schemas.openxmlformats.org/officeDocument/2006/relationships/slide" Target="slide6.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 Target="slide6.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hyperlink" Target="1544.mp3" TargetMode="Externa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tags" Target="../tags/tag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12.jpeg"/><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8.jpeg"/><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jpeg"/><Relationship Id="rId1" Type="http://schemas.openxmlformats.org/officeDocument/2006/relationships/slide" Target="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slide" Target="slide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3.jpeg"/><Relationship Id="rId7" Type="http://schemas.openxmlformats.org/officeDocument/2006/relationships/tags" Target="../tags/tag9.xml"/><Relationship Id="rId6" Type="http://schemas.openxmlformats.org/officeDocument/2006/relationships/image" Target="../media/image62.jpeg"/><Relationship Id="rId5" Type="http://schemas.openxmlformats.org/officeDocument/2006/relationships/tags" Target="../tags/tag8.xml"/><Relationship Id="rId4" Type="http://schemas.openxmlformats.org/officeDocument/2006/relationships/image" Target="../media/image61.jpeg"/><Relationship Id="rId3" Type="http://schemas.openxmlformats.org/officeDocument/2006/relationships/tags" Target="../tags/tag7.xml"/><Relationship Id="rId2" Type="http://schemas.openxmlformats.org/officeDocument/2006/relationships/image" Target="../media/image60.png"/><Relationship Id="rId1" Type="http://schemas.openxmlformats.org/officeDocument/2006/relationships/tags" Target="../tags/tag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10.xml"/><Relationship Id="rId1" Type="http://schemas.openxmlformats.org/officeDocument/2006/relationships/slide" Target="slide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 Target="slide4.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www.mapwindows.com/Free/FreeImage/AirCor/guoji_lg.jpg" TargetMode="Externa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7563"/>
            <a:ext cx="12192000" cy="25590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mn-lt"/>
              <a:ea typeface="+mn-ea"/>
              <a:cs typeface="+mn-cs"/>
            </a:endParaRPr>
          </a:p>
        </p:txBody>
      </p:sp>
      <p:sp>
        <p:nvSpPr>
          <p:cNvPr id="5123" name="标题 1"/>
          <p:cNvSpPr>
            <a:spLocks noGrp="1"/>
          </p:cNvSpPr>
          <p:nvPr>
            <p:ph type="ctrTitle"/>
          </p:nvPr>
        </p:nvSpPr>
        <p:spPr>
          <a:xfrm>
            <a:off x="1524000" y="1933575"/>
            <a:ext cx="9144000" cy="1992313"/>
          </a:xfrm>
        </p:spPr>
        <p:txBody>
          <a:bodyPr vert="horz" wrap="square" lIns="91440" tIns="45720" rIns="91440" bIns="45720" anchor="b"/>
          <a:lstStyle/>
          <a:p>
            <a:pPr eaLnBrk="1" hangingPunct="1">
              <a:buClrTx/>
              <a:buSzTx/>
              <a:buFontTx/>
              <a:buNone/>
            </a:pPr>
            <a:r>
              <a:rPr lang="zh-CN" altLang="zh-CN" sz="4000" b="1" kern="1200" dirty="0" smtClean="0">
                <a:latin typeface="+mj-lt"/>
                <a:ea typeface="+mj-ea"/>
                <a:cs typeface="+mj-cs"/>
              </a:rPr>
              <a:t>第</a:t>
            </a:r>
            <a:r>
              <a:rPr lang="zh-CN" altLang="en-US" sz="4000" b="1" kern="1200" dirty="0" smtClean="0">
                <a:latin typeface="+mj-lt"/>
                <a:ea typeface="+mj-ea"/>
                <a:cs typeface="+mj-cs"/>
              </a:rPr>
              <a:t>三</a:t>
            </a:r>
            <a:r>
              <a:rPr lang="zh-CN" altLang="zh-CN" sz="4000" b="1" kern="1200" dirty="0" smtClean="0">
                <a:latin typeface="+mj-lt"/>
                <a:ea typeface="+mj-ea"/>
                <a:cs typeface="+mj-cs"/>
              </a:rPr>
              <a:t>讲 </a:t>
            </a:r>
            <a:br>
              <a:rPr lang="zh-CN" altLang="zh-CN" sz="4000" b="1" kern="1200" dirty="0">
                <a:latin typeface="+mj-lt"/>
                <a:ea typeface="+mj-ea"/>
                <a:cs typeface="+mj-cs"/>
              </a:rPr>
            </a:br>
            <a:r>
              <a:rPr lang="zh-CN" altLang="zh-CN" sz="5400" b="1" kern="1200" dirty="0">
                <a:latin typeface="+mj-lt"/>
                <a:ea typeface="+mj-ea"/>
                <a:cs typeface="+mj-cs"/>
              </a:rPr>
              <a:t>商</a:t>
            </a:r>
            <a:r>
              <a:rPr lang="en-US" altLang="zh-CN" sz="5400" b="1" kern="1200" dirty="0">
                <a:latin typeface="+mj-lt"/>
                <a:ea typeface="+mj-ea"/>
                <a:cs typeface="+mj-cs"/>
              </a:rPr>
              <a:t>      </a:t>
            </a:r>
            <a:r>
              <a:rPr lang="zh-CN" altLang="en-US" sz="5400" b="1" kern="1200" dirty="0">
                <a:latin typeface="+mj-lt"/>
                <a:ea typeface="+mj-ea"/>
                <a:cs typeface="+mj-cs"/>
              </a:rPr>
              <a:t>标</a:t>
            </a:r>
            <a:endParaRPr lang="zh-CN" altLang="en-US" b="1" kern="1200" dirty="0">
              <a:latin typeface="+mj-lt"/>
              <a:ea typeface="+mj-ea"/>
              <a:cs typeface="+mj-cs"/>
            </a:endParaRPr>
          </a:p>
        </p:txBody>
      </p:sp>
      <p:sp>
        <p:nvSpPr>
          <p:cNvPr id="5124" name="副标题 2"/>
          <p:cNvSpPr>
            <a:spLocks noGrp="1"/>
          </p:cNvSpPr>
          <p:nvPr>
            <p:ph type="subTitle" idx="1"/>
          </p:nvPr>
        </p:nvSpPr>
        <p:spPr>
          <a:xfrm>
            <a:off x="1524000" y="4005263"/>
            <a:ext cx="9144000" cy="1971675"/>
          </a:xfrm>
        </p:spPr>
        <p:txBody>
          <a:bodyPr vert="horz" wrap="square" lIns="91440" tIns="45720" rIns="91440" bIns="45720" anchor="t"/>
          <a:lstStyle/>
          <a:p>
            <a:pPr eaLnBrk="1" hangingPunct="1">
              <a:buClrTx/>
              <a:buSzTx/>
            </a:pPr>
            <a:endParaRPr lang="zh-CN" altLang="en-US" sz="2800" kern="1200" dirty="0">
              <a:latin typeface="+mn-lt"/>
              <a:ea typeface="+mn-ea"/>
              <a:cs typeface="+mn-cs"/>
            </a:endParaRPr>
          </a:p>
        </p:txBody>
      </p:sp>
      <p:pic>
        <p:nvPicPr>
          <p:cNvPr id="5125" name="图片 5" descr="横版组合——透明.png"/>
          <p:cNvPicPr>
            <a:picLocks noChangeAspect="1"/>
          </p:cNvPicPr>
          <p:nvPr/>
        </p:nvPicPr>
        <p:blipFill>
          <a:blip r:embed="rId2"/>
          <a:stretch>
            <a:fillRect/>
          </a:stretch>
        </p:blipFill>
        <p:spPr>
          <a:xfrm>
            <a:off x="3524250" y="698500"/>
            <a:ext cx="5143500" cy="1079500"/>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p:cNvSpPr>
          <p:nvPr>
            <p:ph idx="1"/>
          </p:nvPr>
        </p:nvSpPr>
        <p:spPr>
          <a:xfrm>
            <a:off x="838200" y="1341438"/>
            <a:ext cx="10515600" cy="5060950"/>
          </a:xfrm>
        </p:spPr>
        <p:txBody>
          <a:bodyPr vert="horz" wrap="square" anchor="t"/>
          <a:lstStyle/>
          <a:p>
            <a:pPr marL="0" indent="0" eaLnBrk="1" hangingPunct="1">
              <a:buNone/>
            </a:pPr>
            <a:r>
              <a:rPr lang="zh-CN" altLang="en-US" b="1" dirty="0"/>
              <a:t>  </a:t>
            </a:r>
            <a:endParaRPr lang="zh-CN" altLang="en-US" b="1" dirty="0"/>
          </a:p>
        </p:txBody>
      </p:sp>
      <p:sp>
        <p:nvSpPr>
          <p:cNvPr id="15363"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hlinkClick r:id="rId1" action="ppaction://hlinksldjump"/>
              </a:rPr>
              <a:t>集体商标</a:t>
            </a:r>
            <a:endParaRPr lang="zh-CN" altLang="en-US" kern="1200" dirty="0">
              <a:latin typeface="+mj-lt"/>
              <a:ea typeface="+mj-ea"/>
              <a:cs typeface="+mj-cs"/>
            </a:endParaRPr>
          </a:p>
        </p:txBody>
      </p:sp>
      <p:pic>
        <p:nvPicPr>
          <p:cNvPr id="2" name="图片 1"/>
          <p:cNvPicPr>
            <a:picLocks noChangeAspect="1"/>
          </p:cNvPicPr>
          <p:nvPr>
            <p:custDataLst>
              <p:tags r:id="rId2"/>
            </p:custDataLst>
          </p:nvPr>
        </p:nvPicPr>
        <p:blipFill>
          <a:blip r:embed="rId3"/>
          <a:stretch>
            <a:fillRect/>
          </a:stretch>
        </p:blipFill>
        <p:spPr>
          <a:xfrm>
            <a:off x="947420" y="1676400"/>
            <a:ext cx="8201025" cy="4391025"/>
          </a:xfrm>
          <a:prstGeom prst="rect">
            <a:avLst/>
          </a:prstGeom>
        </p:spPr>
      </p:pic>
      <p:pic>
        <p:nvPicPr>
          <p:cNvPr id="100" name="图片 99"/>
          <p:cNvPicPr/>
          <p:nvPr/>
        </p:nvPicPr>
        <p:blipFill>
          <a:blip r:embed="rId4"/>
          <a:stretch>
            <a:fillRect/>
          </a:stretch>
        </p:blipFill>
        <p:spPr>
          <a:xfrm>
            <a:off x="8028940" y="147955"/>
            <a:ext cx="4163060" cy="468376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p:cNvSpPr>
          <p:nvPr>
            <p:ph idx="1"/>
          </p:nvPr>
        </p:nvSpPr>
        <p:spPr>
          <a:xfrm>
            <a:off x="838200" y="1341438"/>
            <a:ext cx="10515600" cy="5060950"/>
          </a:xfrm>
        </p:spPr>
        <p:txBody>
          <a:bodyPr vert="horz" wrap="square" anchor="t"/>
          <a:lstStyle/>
          <a:p>
            <a:pPr eaLnBrk="1" hangingPunct="1">
              <a:lnSpc>
                <a:spcPct val="80000"/>
              </a:lnSpc>
            </a:pPr>
            <a:r>
              <a:rPr lang="zh-CN" altLang="en-US" sz="2200" b="1" dirty="0"/>
              <a:t>绿色食品（证明商标）：</a:t>
            </a:r>
            <a:endParaRPr lang="en-US" altLang="zh-CN" sz="2200" b="1" dirty="0"/>
          </a:p>
          <a:p>
            <a:pPr eaLnBrk="1" hangingPunct="1">
              <a:lnSpc>
                <a:spcPct val="80000"/>
              </a:lnSpc>
              <a:buFont typeface="Wingdings 2" panose="05020102010507070707" pitchFamily="18" charset="2"/>
              <a:buNone/>
            </a:pPr>
            <a:r>
              <a:rPr lang="zh-CN" altLang="en-US" sz="2200" b="1" dirty="0"/>
              <a:t>注册人：中国绿色</a:t>
            </a:r>
            <a:endParaRPr lang="zh-CN" altLang="en-US" sz="2200" b="1" dirty="0"/>
          </a:p>
          <a:p>
            <a:pPr eaLnBrk="1" hangingPunct="1">
              <a:lnSpc>
                <a:spcPct val="80000"/>
              </a:lnSpc>
              <a:buFont typeface="Wingdings" panose="05000000000000000000" pitchFamily="2" charset="2"/>
              <a:buNone/>
            </a:pPr>
            <a:r>
              <a:rPr lang="zh-CN" altLang="en-US" sz="2200" b="1" dirty="0"/>
              <a:t>      食品发展中心 </a:t>
            </a:r>
            <a:endParaRPr lang="zh-CN" altLang="en-US" sz="2200" b="1" dirty="0"/>
          </a:p>
          <a:p>
            <a:pPr eaLnBrk="1" hangingPunct="1">
              <a:lnSpc>
                <a:spcPct val="80000"/>
              </a:lnSpc>
              <a:buFont typeface="Wingdings" panose="05000000000000000000" pitchFamily="2" charset="2"/>
              <a:buNone/>
            </a:pPr>
            <a:r>
              <a:rPr lang="zh-CN" altLang="en-US" sz="2200" b="1" dirty="0"/>
              <a:t>使用范围：九大类食品</a:t>
            </a:r>
            <a:endParaRPr lang="zh-CN" altLang="en-US" sz="2200" b="1" dirty="0"/>
          </a:p>
          <a:p>
            <a:pPr eaLnBrk="1" hangingPunct="1">
              <a:lnSpc>
                <a:spcPct val="80000"/>
              </a:lnSpc>
              <a:buFont typeface="Wingdings" panose="05000000000000000000" pitchFamily="2" charset="2"/>
              <a:buNone/>
            </a:pPr>
            <a:r>
              <a:rPr lang="zh-CN" altLang="en-US" sz="2200" b="1" dirty="0"/>
              <a:t>使用管理依据：</a:t>
            </a:r>
            <a:endParaRPr lang="zh-CN" altLang="en-US" sz="2200" b="1" dirty="0"/>
          </a:p>
          <a:p>
            <a:pPr eaLnBrk="1" hangingPunct="1">
              <a:lnSpc>
                <a:spcPct val="80000"/>
              </a:lnSpc>
              <a:buFont typeface="Wingdings" panose="05000000000000000000" pitchFamily="2" charset="2"/>
              <a:buNone/>
            </a:pPr>
            <a:r>
              <a:rPr lang="zh-CN" altLang="en-US" sz="1700" b="1" dirty="0"/>
              <a:t>农业部</a:t>
            </a:r>
            <a:r>
              <a:rPr lang="en-US" altLang="zh-CN" sz="1700" b="1" dirty="0"/>
              <a:t>《</a:t>
            </a:r>
            <a:r>
              <a:rPr lang="zh-CN" altLang="en-US" sz="1700" b="1" dirty="0"/>
              <a:t>绿色食品标志管理办法</a:t>
            </a:r>
            <a:r>
              <a:rPr lang="en-US" altLang="zh-CN" sz="2200" b="1" dirty="0"/>
              <a:t>》</a:t>
            </a:r>
            <a:endParaRPr lang="en-US" altLang="zh-CN" sz="2200" b="1" dirty="0"/>
          </a:p>
          <a:p>
            <a:pPr eaLnBrk="1" hangingPunct="1">
              <a:lnSpc>
                <a:spcPct val="80000"/>
              </a:lnSpc>
              <a:buFont typeface="Wingdings" panose="05000000000000000000" pitchFamily="2" charset="2"/>
              <a:buNone/>
            </a:pPr>
            <a:r>
              <a:rPr lang="zh-CN" altLang="en-US" sz="2200" b="1" dirty="0"/>
              <a:t>阳信鸭梨（证明商标）</a:t>
            </a:r>
            <a:endParaRPr lang="en-US" altLang="zh-CN" sz="2200" b="1" dirty="0"/>
          </a:p>
          <a:p>
            <a:pPr eaLnBrk="1" hangingPunct="1">
              <a:lnSpc>
                <a:spcPct val="80000"/>
              </a:lnSpc>
              <a:buFont typeface="Wingdings" panose="05000000000000000000" pitchFamily="2" charset="2"/>
              <a:buNone/>
            </a:pPr>
            <a:r>
              <a:rPr lang="zh-CN" altLang="en-US" sz="2200" b="1" dirty="0"/>
              <a:t>注册人：山东阳信鸭梨研究所</a:t>
            </a:r>
            <a:endParaRPr lang="en-US" altLang="zh-CN" sz="2200" b="1" dirty="0"/>
          </a:p>
          <a:p>
            <a:pPr eaLnBrk="1" hangingPunct="1">
              <a:lnSpc>
                <a:spcPct val="80000"/>
              </a:lnSpc>
              <a:buFont typeface="Wingdings" panose="05000000000000000000" pitchFamily="2" charset="2"/>
              <a:buNone/>
            </a:pPr>
            <a:endParaRPr lang="en-US" altLang="zh-CN" sz="2200" b="1" dirty="0"/>
          </a:p>
          <a:p>
            <a:pPr eaLnBrk="1" hangingPunct="1">
              <a:lnSpc>
                <a:spcPct val="80000"/>
              </a:lnSpc>
              <a:buFont typeface="Wingdings" panose="05000000000000000000" pitchFamily="2" charset="2"/>
              <a:buNone/>
            </a:pPr>
            <a:r>
              <a:rPr lang="en-US" altLang="zh-CN" sz="2200" b="1" dirty="0"/>
              <a:t> </a:t>
            </a:r>
            <a:endParaRPr lang="en-US" altLang="zh-CN" sz="2200" b="1" dirty="0"/>
          </a:p>
        </p:txBody>
      </p:sp>
      <p:sp>
        <p:nvSpPr>
          <p:cNvPr id="16387"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hlinkClick r:id="rId1" action="ppaction://hlinksldjump"/>
              </a:rPr>
              <a:t>证明商标</a:t>
            </a:r>
            <a:endParaRPr lang="zh-CN" altLang="en-US" kern="1200" dirty="0">
              <a:latin typeface="+mj-lt"/>
              <a:ea typeface="+mj-ea"/>
              <a:cs typeface="+mj-cs"/>
            </a:endParaRPr>
          </a:p>
        </p:txBody>
      </p:sp>
      <p:pic>
        <p:nvPicPr>
          <p:cNvPr id="16388" name="Picture 4" descr="u=1331673151,2657033395&amp;gp=2"/>
          <p:cNvPicPr>
            <a:picLocks noChangeAspect="1"/>
          </p:cNvPicPr>
          <p:nvPr/>
        </p:nvPicPr>
        <p:blipFill>
          <a:blip r:embed="rId2"/>
          <a:stretch>
            <a:fillRect/>
          </a:stretch>
        </p:blipFill>
        <p:spPr>
          <a:xfrm>
            <a:off x="6096000" y="1700213"/>
            <a:ext cx="3671888" cy="2160587"/>
          </a:xfrm>
          <a:prstGeom prst="rect">
            <a:avLst/>
          </a:prstGeom>
          <a:noFill/>
          <a:ln w="9525">
            <a:noFill/>
          </a:ln>
        </p:spPr>
      </p:pic>
      <p:pic>
        <p:nvPicPr>
          <p:cNvPr id="16389" name="Picture 5" descr="C:\Users\yan\Pictures\2007102494522911.jpg"/>
          <p:cNvPicPr>
            <a:picLocks noChangeAspect="1"/>
          </p:cNvPicPr>
          <p:nvPr/>
        </p:nvPicPr>
        <p:blipFill>
          <a:blip r:embed="rId3"/>
          <a:stretch>
            <a:fillRect/>
          </a:stretch>
        </p:blipFill>
        <p:spPr>
          <a:xfrm>
            <a:off x="7464425" y="4076700"/>
            <a:ext cx="2447925" cy="24479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p:cNvSpPr>
          <p:nvPr>
            <p:ph idx="1"/>
          </p:nvPr>
        </p:nvSpPr>
        <p:spPr>
          <a:xfrm>
            <a:off x="838200" y="1341438"/>
            <a:ext cx="10515600" cy="5060950"/>
          </a:xfrm>
        </p:spPr>
        <p:txBody>
          <a:bodyPr vert="horz" wrap="square" anchor="t"/>
          <a:lstStyle/>
          <a:p>
            <a:pPr eaLnBrk="1" hangingPunct="1"/>
            <a:r>
              <a:rPr lang="zh-CN" altLang="en-US" b="1" dirty="0"/>
              <a:t>（一）可以申请作为商标的标志</a:t>
            </a:r>
            <a:endParaRPr lang="zh-CN" altLang="en-US" b="1" dirty="0"/>
          </a:p>
          <a:p>
            <a:pPr eaLnBrk="1" hangingPunct="1"/>
            <a:r>
              <a:rPr lang="zh-CN" altLang="en-US" b="1" dirty="0"/>
              <a:t>我国商标法第</a:t>
            </a:r>
            <a:r>
              <a:rPr lang="en-US" altLang="zh-CN" b="1" dirty="0"/>
              <a:t>8</a:t>
            </a:r>
            <a:r>
              <a:rPr lang="zh-CN" altLang="en-US" b="1" dirty="0"/>
              <a:t>条规定：“  任何能够将自然人、法人或者其他组织的商品与他人的商品区别开的标志，包括文字、图形、字母、数字、三维标志、颜色组合和</a:t>
            </a:r>
            <a:r>
              <a:rPr lang="zh-CN" altLang="en-US" b="1" dirty="0">
                <a:solidFill>
                  <a:srgbClr val="FF0000"/>
                </a:solidFill>
                <a:hlinkClick r:id="rId1" action="ppaction://hlinkfile"/>
              </a:rPr>
              <a:t>声音</a:t>
            </a:r>
            <a:r>
              <a:rPr lang="zh-CN" altLang="en-US" b="1" dirty="0"/>
              <a:t>等，以及上述要素的组合，均可以作为商标申请注册。 ”</a:t>
            </a:r>
            <a:endParaRPr lang="en-US" altLang="zh-CN" b="1" dirty="0"/>
          </a:p>
          <a:p>
            <a:pPr eaLnBrk="1" hangingPunct="1"/>
            <a:endParaRPr lang="en-US" altLang="zh-CN" b="1" dirty="0"/>
          </a:p>
          <a:p>
            <a:pPr eaLnBrk="1" hangingPunct="1"/>
            <a:endParaRPr lang="zh-CN" altLang="en-US" b="1" dirty="0"/>
          </a:p>
        </p:txBody>
      </p:sp>
      <p:sp>
        <p:nvSpPr>
          <p:cNvPr id="17411"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二、商标标志</a:t>
            </a:r>
            <a:endParaRPr lang="zh-CN" altLang="en-US" kern="1200" dirty="0">
              <a:latin typeface="+mj-lt"/>
              <a:ea typeface="+mj-ea"/>
              <a:cs typeface="+mj-cs"/>
            </a:endParaRPr>
          </a:p>
        </p:txBody>
      </p:sp>
      <p:sp>
        <p:nvSpPr>
          <p:cNvPr id="1741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741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17414" name="Picture 5" descr="鄂鱼、"/>
          <p:cNvPicPr>
            <a:picLocks noChangeAspect="1"/>
          </p:cNvPicPr>
          <p:nvPr/>
        </p:nvPicPr>
        <p:blipFill>
          <a:blip r:embed="rId2"/>
          <a:stretch>
            <a:fillRect/>
          </a:stretch>
        </p:blipFill>
        <p:spPr>
          <a:xfrm>
            <a:off x="9178925" y="3589338"/>
            <a:ext cx="1639888" cy="1285875"/>
          </a:xfrm>
          <a:prstGeom prst="rect">
            <a:avLst/>
          </a:prstGeom>
          <a:noFill/>
          <a:ln w="9525">
            <a:noFill/>
          </a:ln>
        </p:spPr>
      </p:pic>
      <p:pic>
        <p:nvPicPr>
          <p:cNvPr id="17415" name="Picture 5" descr="IBM"/>
          <p:cNvPicPr>
            <a:picLocks noChangeAspect="1"/>
          </p:cNvPicPr>
          <p:nvPr/>
        </p:nvPicPr>
        <p:blipFill>
          <a:blip r:embed="rId3"/>
          <a:stretch>
            <a:fillRect/>
          </a:stretch>
        </p:blipFill>
        <p:spPr>
          <a:xfrm>
            <a:off x="5818188" y="3816350"/>
            <a:ext cx="1214437" cy="1133475"/>
          </a:xfrm>
          <a:prstGeom prst="rect">
            <a:avLst/>
          </a:prstGeom>
          <a:noFill/>
          <a:ln w="9525">
            <a:noFill/>
          </a:ln>
        </p:spPr>
      </p:pic>
      <p:pic>
        <p:nvPicPr>
          <p:cNvPr id="17416" name="Picture 6" descr="C:\Users\sony\Pictures\c2_6.jpg"/>
          <p:cNvPicPr>
            <a:picLocks noChangeAspect="1"/>
          </p:cNvPicPr>
          <p:nvPr/>
        </p:nvPicPr>
        <p:blipFill>
          <a:blip r:embed="rId4"/>
          <a:stretch>
            <a:fillRect/>
          </a:stretch>
        </p:blipFill>
        <p:spPr>
          <a:xfrm>
            <a:off x="1281113" y="3871913"/>
            <a:ext cx="1428750" cy="928687"/>
          </a:xfrm>
          <a:prstGeom prst="rect">
            <a:avLst/>
          </a:prstGeom>
          <a:noFill/>
          <a:ln w="9525">
            <a:noFill/>
          </a:ln>
        </p:spPr>
      </p:pic>
      <p:pic>
        <p:nvPicPr>
          <p:cNvPr id="17417" name="Picture 11" descr="C:\Users\sony\Pictures\30982125.jpg"/>
          <p:cNvPicPr>
            <a:picLocks noChangeAspect="1"/>
          </p:cNvPicPr>
          <p:nvPr/>
        </p:nvPicPr>
        <p:blipFill>
          <a:blip r:embed="rId5"/>
          <a:stretch>
            <a:fillRect/>
          </a:stretch>
        </p:blipFill>
        <p:spPr>
          <a:xfrm>
            <a:off x="4311650" y="3589338"/>
            <a:ext cx="1357313" cy="1524000"/>
          </a:xfrm>
          <a:prstGeom prst="rect">
            <a:avLst/>
          </a:prstGeom>
          <a:noFill/>
          <a:ln w="9525">
            <a:noFill/>
          </a:ln>
        </p:spPr>
      </p:pic>
      <p:pic>
        <p:nvPicPr>
          <p:cNvPr id="17418" name="Picture 12" descr="C:\Users\sony\Pictures\01300000029584119760752735416.jpg"/>
          <p:cNvPicPr>
            <a:picLocks noChangeAspect="1"/>
          </p:cNvPicPr>
          <p:nvPr/>
        </p:nvPicPr>
        <p:blipFill>
          <a:blip r:embed="rId6"/>
          <a:stretch>
            <a:fillRect/>
          </a:stretch>
        </p:blipFill>
        <p:spPr>
          <a:xfrm>
            <a:off x="7224713" y="3589338"/>
            <a:ext cx="1285875" cy="1360487"/>
          </a:xfrm>
          <a:prstGeom prst="rect">
            <a:avLst/>
          </a:prstGeom>
          <a:noFill/>
          <a:ln w="9525">
            <a:noFill/>
          </a:ln>
        </p:spPr>
      </p:pic>
      <p:pic>
        <p:nvPicPr>
          <p:cNvPr id="17419" name="图片 1"/>
          <p:cNvPicPr>
            <a:picLocks noChangeAspect="1"/>
          </p:cNvPicPr>
          <p:nvPr/>
        </p:nvPicPr>
        <p:blipFill>
          <a:blip r:embed="rId7"/>
          <a:stretch>
            <a:fillRect/>
          </a:stretch>
        </p:blipFill>
        <p:spPr>
          <a:xfrm>
            <a:off x="2609850" y="3871913"/>
            <a:ext cx="1701800" cy="104457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p:cNvSpPr>
          <p:nvPr>
            <p:ph idx="1"/>
          </p:nvPr>
        </p:nvSpPr>
        <p:spPr>
          <a:xfrm>
            <a:off x="566738" y="1628775"/>
            <a:ext cx="10515600" cy="5229225"/>
          </a:xfrm>
        </p:spPr>
        <p:txBody>
          <a:bodyPr vert="horz" wrap="square" anchor="t"/>
          <a:lstStyle/>
          <a:p>
            <a:pPr marL="365125" indent="-255270" eaLnBrk="1" hangingPunct="1">
              <a:lnSpc>
                <a:spcPct val="70000"/>
              </a:lnSpc>
              <a:buFont typeface="Wingdings 2" panose="05020102010507070707" pitchFamily="18" charset="2"/>
              <a:buChar char="ß"/>
            </a:pPr>
            <a:r>
              <a:rPr lang="en-US" altLang="zh-CN" sz="2600" b="1" dirty="0"/>
              <a:t> </a:t>
            </a:r>
            <a:r>
              <a:rPr lang="zh-CN" altLang="en-US" sz="2600" b="1" dirty="0"/>
              <a:t>（二）不得作为商标使用的标志</a:t>
            </a:r>
            <a:endParaRPr lang="zh-CN" altLang="en-US" sz="2600" b="1" dirty="0"/>
          </a:p>
          <a:p>
            <a:pPr marL="365125" indent="-255270" eaLnBrk="1" hangingPunct="1">
              <a:lnSpc>
                <a:spcPts val="3800"/>
              </a:lnSpc>
              <a:buFont typeface="Wingdings 3" panose="05040102010807070707" pitchFamily="18" charset="2"/>
              <a:buChar char=""/>
            </a:pPr>
            <a:r>
              <a:rPr lang="zh-CN" altLang="en-US" sz="2600" b="1" dirty="0"/>
              <a:t>  第十条 下列标志不得作为商标使用：  </a:t>
            </a:r>
            <a:br>
              <a:rPr lang="zh-CN" altLang="en-US" sz="2600" b="1" dirty="0"/>
            </a:br>
            <a:r>
              <a:rPr lang="en-US" altLang="zh-CN" sz="2600" b="1" dirty="0"/>
              <a:t>(</a:t>
            </a:r>
            <a:r>
              <a:rPr lang="zh-CN" altLang="en-US" sz="2600" b="1" dirty="0"/>
              <a:t>一</a:t>
            </a:r>
            <a:r>
              <a:rPr lang="en-US" altLang="zh-CN" sz="2600" b="1" dirty="0"/>
              <a:t>)</a:t>
            </a:r>
            <a:r>
              <a:rPr lang="zh-CN" altLang="en-US" sz="2600" b="1" dirty="0"/>
              <a:t>同中华人民共和国的国家名称、国旗、国徽、国歌、军旗、军徽、军歌、勋章等相同或者近似的，以及同中央国家机关的名称、标志、所在地特定地点的名称或者标志性建筑物的名称、图形相同的；</a:t>
            </a:r>
            <a:endParaRPr lang="zh-CN" altLang="en-US" sz="2600" b="1" dirty="0"/>
          </a:p>
          <a:p>
            <a:pPr marL="365125" indent="-255270" eaLnBrk="1" hangingPunct="1">
              <a:lnSpc>
                <a:spcPts val="3800"/>
              </a:lnSpc>
              <a:buFont typeface="Wingdings 3" panose="05040102010807070707" pitchFamily="18" charset="2"/>
              <a:buChar char=""/>
            </a:pPr>
            <a:r>
              <a:rPr lang="zh-CN" altLang="en-US" sz="2600" b="1" dirty="0"/>
              <a:t>　　</a:t>
            </a:r>
            <a:r>
              <a:rPr lang="en-US" altLang="zh-CN" sz="2600" b="1" dirty="0"/>
              <a:t>(</a:t>
            </a:r>
            <a:r>
              <a:rPr lang="zh-CN" altLang="en-US" sz="2600" b="1" dirty="0"/>
              <a:t>二</a:t>
            </a:r>
            <a:r>
              <a:rPr lang="en-US" altLang="zh-CN" sz="2600" b="1" dirty="0"/>
              <a:t>)</a:t>
            </a:r>
            <a:r>
              <a:rPr lang="zh-CN" altLang="en-US" sz="2600" b="1" dirty="0"/>
              <a:t>同外国的国家名称、国旗、国徽、军旗等相同或者近似的，但经该国政府同意的除外；</a:t>
            </a:r>
            <a:endParaRPr lang="zh-CN" altLang="en-US" sz="2600" b="1" dirty="0"/>
          </a:p>
          <a:p>
            <a:pPr marL="365125" indent="-255270" eaLnBrk="1" hangingPunct="1">
              <a:lnSpc>
                <a:spcPts val="3800"/>
              </a:lnSpc>
              <a:buFont typeface="Wingdings 3" panose="05040102010807070707" pitchFamily="18" charset="2"/>
              <a:buChar char=""/>
            </a:pPr>
            <a:r>
              <a:rPr lang="zh-CN" altLang="en-US" sz="2600" b="1" dirty="0"/>
              <a:t>　　</a:t>
            </a:r>
            <a:r>
              <a:rPr lang="en-US" altLang="zh-CN" sz="2600" b="1" dirty="0"/>
              <a:t>(</a:t>
            </a:r>
            <a:r>
              <a:rPr lang="zh-CN" altLang="en-US" sz="2600" b="1" dirty="0"/>
              <a:t>三</a:t>
            </a:r>
            <a:r>
              <a:rPr lang="en-US" altLang="zh-CN" sz="2600" b="1" dirty="0"/>
              <a:t>)</a:t>
            </a:r>
            <a:r>
              <a:rPr lang="zh-CN" altLang="en-US" sz="2600" b="1" dirty="0"/>
              <a:t>同政府间国际组织的名称、旗帜、徽记等相同或者近似的，但经该组织同意或者不易误导公众的除外； </a:t>
            </a:r>
            <a:br>
              <a:rPr lang="zh-CN" altLang="en-US" sz="2600" b="1" dirty="0"/>
            </a:br>
            <a:r>
              <a:rPr lang="zh-CN" altLang="en-US" sz="2600" b="1" dirty="0"/>
              <a:t>  </a:t>
            </a:r>
            <a:endParaRPr lang="zh-CN" altLang="en-US" sz="2600" b="1" dirty="0"/>
          </a:p>
        </p:txBody>
      </p:sp>
      <p:sp>
        <p:nvSpPr>
          <p:cNvPr id="18435"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二、商标标志</a:t>
            </a:r>
            <a:endParaRPr lang="zh-CN" altLang="en-US" kern="1200" dirty="0">
              <a:latin typeface="+mj-lt"/>
              <a:ea typeface="+mj-ea"/>
              <a:cs typeface="+mj-cs"/>
            </a:endParaRPr>
          </a:p>
        </p:txBody>
      </p:sp>
      <p:sp>
        <p:nvSpPr>
          <p:cNvPr id="1843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843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229225" y="4621530"/>
            <a:ext cx="1028700" cy="733425"/>
          </a:xfrm>
          <a:prstGeom prst="rect">
            <a:avLst/>
          </a:prstGeom>
        </p:spPr>
      </p:pic>
      <p:pic>
        <p:nvPicPr>
          <p:cNvPr id="3" name="图片 2"/>
          <p:cNvPicPr>
            <a:picLocks noChangeAspect="1"/>
          </p:cNvPicPr>
          <p:nvPr/>
        </p:nvPicPr>
        <p:blipFill>
          <a:blip r:embed="rId2"/>
          <a:stretch>
            <a:fillRect/>
          </a:stretch>
        </p:blipFill>
        <p:spPr>
          <a:xfrm>
            <a:off x="7265035" y="5690870"/>
            <a:ext cx="962025" cy="666750"/>
          </a:xfrm>
          <a:prstGeom prst="rect">
            <a:avLst/>
          </a:prstGeom>
        </p:spPr>
      </p:pic>
      <p:pic>
        <p:nvPicPr>
          <p:cNvPr id="4" name="图片 3"/>
          <p:cNvPicPr>
            <a:picLocks noChangeAspect="1"/>
          </p:cNvPicPr>
          <p:nvPr/>
        </p:nvPicPr>
        <p:blipFill>
          <a:blip r:embed="rId3"/>
          <a:stretch>
            <a:fillRect/>
          </a:stretch>
        </p:blipFill>
        <p:spPr>
          <a:xfrm>
            <a:off x="10225405" y="3454400"/>
            <a:ext cx="857250" cy="79057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8586470" y="117475"/>
            <a:ext cx="3018790" cy="22644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p:cNvSpPr>
          <p:nvPr>
            <p:ph idx="1"/>
          </p:nvPr>
        </p:nvSpPr>
        <p:spPr>
          <a:xfrm>
            <a:off x="838200" y="1341438"/>
            <a:ext cx="10515600" cy="5060950"/>
          </a:xfrm>
        </p:spPr>
        <p:txBody>
          <a:bodyPr vert="horz" wrap="square" anchor="t"/>
          <a:lstStyle/>
          <a:p>
            <a:pPr eaLnBrk="1" hangingPunct="1"/>
            <a:r>
              <a:rPr lang="en-US" altLang="zh-CN" b="1" dirty="0"/>
              <a:t>(</a:t>
            </a:r>
            <a:r>
              <a:rPr lang="zh-CN" altLang="en-US" b="1" dirty="0"/>
              <a:t>四</a:t>
            </a:r>
            <a:r>
              <a:rPr lang="en-US" altLang="zh-CN" b="1" dirty="0"/>
              <a:t>)</a:t>
            </a:r>
            <a:r>
              <a:rPr lang="zh-CN" altLang="en-US" b="1" dirty="0"/>
              <a:t>与表明实施控制、予以保证的官方标志、检验印记相同或者近似的，但经授权的除外；</a:t>
            </a:r>
            <a:endParaRPr lang="zh-CN" altLang="en-US" b="1" dirty="0"/>
          </a:p>
          <a:p>
            <a:pPr eaLnBrk="1" hangingPunct="1"/>
            <a:endParaRPr lang="zh-CN" altLang="en-US" b="1" dirty="0"/>
          </a:p>
          <a:p>
            <a:pPr eaLnBrk="1" hangingPunct="1"/>
            <a:endParaRPr lang="zh-CN" altLang="en-US" b="1" dirty="0"/>
          </a:p>
          <a:p>
            <a:pPr eaLnBrk="1" hangingPunct="1"/>
            <a:r>
              <a:rPr lang="zh-CN" altLang="en-US" b="1" dirty="0"/>
              <a:t>　　</a:t>
            </a:r>
            <a:r>
              <a:rPr lang="en-US" altLang="zh-CN" b="1" dirty="0"/>
              <a:t>(</a:t>
            </a:r>
            <a:r>
              <a:rPr lang="zh-CN" altLang="en-US" b="1" dirty="0"/>
              <a:t>五</a:t>
            </a:r>
            <a:r>
              <a:rPr lang="en-US" altLang="zh-CN" b="1" dirty="0"/>
              <a:t>)</a:t>
            </a:r>
            <a:r>
              <a:rPr lang="zh-CN" altLang="en-US" b="1" dirty="0"/>
              <a:t>同“红十字”、“红新月”的名称、标志相同或者近似的；</a:t>
            </a:r>
            <a:endParaRPr lang="zh-CN" altLang="en-US" b="1" dirty="0"/>
          </a:p>
          <a:p>
            <a:pPr eaLnBrk="1" hangingPunct="1"/>
            <a:endParaRPr lang="zh-CN" altLang="en-US" b="1" dirty="0"/>
          </a:p>
          <a:p>
            <a:pPr eaLnBrk="1" hangingPunct="1"/>
            <a:endParaRPr lang="zh-CN" altLang="en-US" b="1" dirty="0"/>
          </a:p>
          <a:p>
            <a:pPr eaLnBrk="1" hangingPunct="1"/>
            <a:r>
              <a:rPr lang="zh-CN" altLang="en-US" b="1" dirty="0"/>
              <a:t>　　</a:t>
            </a:r>
            <a:r>
              <a:rPr lang="en-US" altLang="zh-CN" b="1" dirty="0"/>
              <a:t>(</a:t>
            </a:r>
            <a:r>
              <a:rPr lang="zh-CN" altLang="en-US" b="1" dirty="0"/>
              <a:t>六</a:t>
            </a:r>
            <a:r>
              <a:rPr lang="en-US" altLang="zh-CN" b="1" dirty="0"/>
              <a:t>)</a:t>
            </a:r>
            <a:r>
              <a:rPr lang="zh-CN" altLang="en-US" b="1" dirty="0"/>
              <a:t>带有民族歧视性的；</a:t>
            </a:r>
            <a:endParaRPr lang="zh-CN" altLang="en-US" b="1" dirty="0"/>
          </a:p>
          <a:p>
            <a:pPr eaLnBrk="1" hangingPunct="1"/>
            <a:r>
              <a:rPr lang="zh-CN" altLang="en-US" b="1" dirty="0"/>
              <a:t>　　</a:t>
            </a:r>
            <a:endParaRPr lang="zh-CN" altLang="en-US" b="1" dirty="0"/>
          </a:p>
        </p:txBody>
      </p:sp>
      <p:sp>
        <p:nvSpPr>
          <p:cNvPr id="19459"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19460"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9461"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19462" name="Picture 5" descr="RIMG0043"/>
          <p:cNvPicPr>
            <a:picLocks noChangeAspect="1"/>
          </p:cNvPicPr>
          <p:nvPr/>
        </p:nvPicPr>
        <p:blipFill>
          <a:blip r:embed="rId1"/>
          <a:stretch>
            <a:fillRect/>
          </a:stretch>
        </p:blipFill>
        <p:spPr>
          <a:xfrm>
            <a:off x="5514658" y="1781175"/>
            <a:ext cx="1357312" cy="1428750"/>
          </a:xfrm>
          <a:prstGeom prst="rect">
            <a:avLst/>
          </a:prstGeom>
          <a:noFill/>
          <a:ln w="9525">
            <a:noFill/>
          </a:ln>
        </p:spPr>
      </p:pic>
      <p:pic>
        <p:nvPicPr>
          <p:cNvPr id="2" name="图片 1"/>
          <p:cNvPicPr>
            <a:picLocks noChangeAspect="1"/>
          </p:cNvPicPr>
          <p:nvPr/>
        </p:nvPicPr>
        <p:blipFill>
          <a:blip r:embed="rId2"/>
          <a:stretch>
            <a:fillRect/>
          </a:stretch>
        </p:blipFill>
        <p:spPr>
          <a:xfrm>
            <a:off x="3026410" y="2393950"/>
            <a:ext cx="1381125" cy="476250"/>
          </a:xfrm>
          <a:prstGeom prst="rect">
            <a:avLst/>
          </a:prstGeom>
        </p:spPr>
      </p:pic>
      <p:pic>
        <p:nvPicPr>
          <p:cNvPr id="3" name="图片 2"/>
          <p:cNvPicPr>
            <a:picLocks noChangeAspect="1"/>
          </p:cNvPicPr>
          <p:nvPr/>
        </p:nvPicPr>
        <p:blipFill>
          <a:blip r:embed="rId3"/>
          <a:stretch>
            <a:fillRect/>
          </a:stretch>
        </p:blipFill>
        <p:spPr>
          <a:xfrm>
            <a:off x="1868805" y="3648710"/>
            <a:ext cx="1943100" cy="1609725"/>
          </a:xfrm>
          <a:prstGeom prst="rect">
            <a:avLst/>
          </a:prstGeom>
        </p:spPr>
      </p:pic>
      <p:pic>
        <p:nvPicPr>
          <p:cNvPr id="5" name="图片 4"/>
          <p:cNvPicPr>
            <a:picLocks noChangeAspect="1"/>
          </p:cNvPicPr>
          <p:nvPr/>
        </p:nvPicPr>
        <p:blipFill>
          <a:blip r:embed="rId4"/>
          <a:stretch>
            <a:fillRect/>
          </a:stretch>
        </p:blipFill>
        <p:spPr>
          <a:xfrm>
            <a:off x="5828030" y="4945380"/>
            <a:ext cx="1043940" cy="6540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p:cNvSpPr>
            <a:spLocks noGrp="1"/>
          </p:cNvSpPr>
          <p:nvPr>
            <p:ph idx="1"/>
          </p:nvPr>
        </p:nvSpPr>
        <p:spPr>
          <a:xfrm>
            <a:off x="709295" y="1021080"/>
            <a:ext cx="10560685" cy="5965825"/>
          </a:xfrm>
        </p:spPr>
        <p:txBody>
          <a:bodyPr vert="horz" wrap="square" anchor="t"/>
          <a:lstStyle/>
          <a:p>
            <a:pPr eaLnBrk="1" hangingPunct="1">
              <a:lnSpc>
                <a:spcPts val="4300"/>
              </a:lnSpc>
            </a:pPr>
            <a:r>
              <a:rPr lang="en-US" altLang="zh-CN" sz="3200" b="1" dirty="0"/>
              <a:t>(</a:t>
            </a:r>
            <a:r>
              <a:rPr lang="zh-CN" altLang="en-US" sz="3200" b="1" dirty="0"/>
              <a:t>七</a:t>
            </a:r>
            <a:r>
              <a:rPr lang="en-US" altLang="zh-CN" sz="3200" b="1" dirty="0"/>
              <a:t>)</a:t>
            </a:r>
            <a:r>
              <a:rPr lang="zh-CN" altLang="en-US" sz="3200" b="1" dirty="0"/>
              <a:t>带有欺骗性，容易使公众对商品的质量等特点或者产地产生误认的；</a:t>
            </a:r>
            <a:endParaRPr lang="zh-CN" altLang="en-US" sz="3200" b="1" dirty="0"/>
          </a:p>
          <a:p>
            <a:pPr eaLnBrk="1" hangingPunct="1">
              <a:lnSpc>
                <a:spcPts val="4300"/>
              </a:lnSpc>
            </a:pPr>
            <a:endParaRPr lang="zh-CN" altLang="en-US" sz="3200" b="1" dirty="0"/>
          </a:p>
          <a:p>
            <a:pPr eaLnBrk="1" hangingPunct="1">
              <a:lnSpc>
                <a:spcPts val="4300"/>
              </a:lnSpc>
            </a:pPr>
            <a:r>
              <a:rPr lang="zh-CN" altLang="en-US" sz="3200" b="1" dirty="0"/>
              <a:t>　</a:t>
            </a:r>
            <a:endParaRPr lang="zh-CN" altLang="en-US" sz="3200" b="1" dirty="0"/>
          </a:p>
          <a:p>
            <a:pPr eaLnBrk="1" hangingPunct="1">
              <a:lnSpc>
                <a:spcPts val="4300"/>
              </a:lnSpc>
            </a:pPr>
            <a:r>
              <a:rPr lang="en-US" altLang="zh-CN" sz="3200" b="1" dirty="0"/>
              <a:t>(</a:t>
            </a:r>
            <a:r>
              <a:rPr lang="zh-CN" altLang="en-US" sz="3200" b="1" dirty="0"/>
              <a:t>八</a:t>
            </a:r>
            <a:r>
              <a:rPr lang="en-US" altLang="zh-CN" sz="3200" b="1" dirty="0"/>
              <a:t>)</a:t>
            </a:r>
            <a:r>
              <a:rPr lang="zh-CN" altLang="en-US" sz="3200" b="1" dirty="0"/>
              <a:t>有害于社会主义道德风尚</a:t>
            </a:r>
            <a:endParaRPr lang="zh-CN" altLang="en-US" sz="3200" b="1" dirty="0"/>
          </a:p>
          <a:p>
            <a:pPr marL="0" indent="0" eaLnBrk="1" hangingPunct="1">
              <a:lnSpc>
                <a:spcPts val="4300"/>
              </a:lnSpc>
              <a:buNone/>
            </a:pPr>
            <a:r>
              <a:rPr lang="en-US" altLang="zh-CN" sz="3200" b="1" dirty="0"/>
              <a:t>       </a:t>
            </a:r>
            <a:r>
              <a:rPr lang="zh-CN" altLang="en-US" sz="3200" b="1" dirty="0"/>
              <a:t>或者有其他不良影响的。</a:t>
            </a:r>
            <a:endParaRPr lang="zh-CN" altLang="en-US" sz="3200" b="1" dirty="0"/>
          </a:p>
          <a:p>
            <a:pPr eaLnBrk="1" hangingPunct="1">
              <a:lnSpc>
                <a:spcPts val="4300"/>
              </a:lnSpc>
            </a:pPr>
            <a:endParaRPr lang="zh-CN" altLang="en-US" sz="3200" b="1" dirty="0"/>
          </a:p>
          <a:p>
            <a:pPr eaLnBrk="1" hangingPunct="1"/>
            <a:endParaRPr lang="zh-CN" altLang="en-US" sz="3200" b="1" dirty="0"/>
          </a:p>
        </p:txBody>
      </p:sp>
      <p:sp>
        <p:nvSpPr>
          <p:cNvPr id="20483"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2048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048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836670" y="1534160"/>
            <a:ext cx="1876425" cy="1581150"/>
          </a:xfrm>
          <a:prstGeom prst="rect">
            <a:avLst/>
          </a:prstGeom>
        </p:spPr>
      </p:pic>
      <p:pic>
        <p:nvPicPr>
          <p:cNvPr id="3" name="图片 2"/>
          <p:cNvPicPr>
            <a:picLocks noChangeAspect="1"/>
          </p:cNvPicPr>
          <p:nvPr/>
        </p:nvPicPr>
        <p:blipFill>
          <a:blip r:embed="rId2"/>
          <a:stretch>
            <a:fillRect/>
          </a:stretch>
        </p:blipFill>
        <p:spPr>
          <a:xfrm>
            <a:off x="6491605" y="1718945"/>
            <a:ext cx="1918970" cy="1212215"/>
          </a:xfrm>
          <a:prstGeom prst="rect">
            <a:avLst/>
          </a:prstGeom>
        </p:spPr>
      </p:pic>
      <p:pic>
        <p:nvPicPr>
          <p:cNvPr id="4" name="图片 3"/>
          <p:cNvPicPr>
            <a:picLocks noChangeAspect="1"/>
          </p:cNvPicPr>
          <p:nvPr/>
        </p:nvPicPr>
        <p:blipFill>
          <a:blip r:embed="rId3"/>
          <a:stretch>
            <a:fillRect/>
          </a:stretch>
        </p:blipFill>
        <p:spPr>
          <a:xfrm>
            <a:off x="5417820" y="5197475"/>
            <a:ext cx="2654300" cy="1337310"/>
          </a:xfrm>
          <a:prstGeom prst="rect">
            <a:avLst/>
          </a:prstGeom>
        </p:spPr>
      </p:pic>
      <p:pic>
        <p:nvPicPr>
          <p:cNvPr id="5" name="图片 4"/>
          <p:cNvPicPr>
            <a:picLocks noChangeAspect="1"/>
          </p:cNvPicPr>
          <p:nvPr/>
        </p:nvPicPr>
        <p:blipFill>
          <a:blip r:embed="rId4"/>
          <a:stretch>
            <a:fillRect/>
          </a:stretch>
        </p:blipFill>
        <p:spPr>
          <a:xfrm>
            <a:off x="8374380" y="2619375"/>
            <a:ext cx="2895600" cy="4238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6693551" y="325438"/>
            <a:ext cx="5011734" cy="5060950"/>
          </a:xfrm>
          <a:prstGeom prst="rect">
            <a:avLst/>
          </a:prstGeom>
        </p:spPr>
      </p:pic>
      <p:sp>
        <p:nvSpPr>
          <p:cNvPr id="3" name="标题 2"/>
          <p:cNvSpPr>
            <a:spLocks noGrp="1"/>
          </p:cNvSpPr>
          <p:nvPr>
            <p:ph type="title"/>
          </p:nvPr>
        </p:nvSpPr>
        <p:spPr/>
        <p:txBody>
          <a:bodyPr/>
          <a:lstStyle/>
          <a:p>
            <a:endParaRPr lang="zh-CN" altLang="en-US"/>
          </a:p>
        </p:txBody>
      </p:sp>
      <p:sp>
        <p:nvSpPr>
          <p:cNvPr id="5" name="文本框 4"/>
          <p:cNvSpPr txBox="1"/>
          <p:nvPr/>
        </p:nvSpPr>
        <p:spPr>
          <a:xfrm>
            <a:off x="720436" y="3314980"/>
            <a:ext cx="5363968" cy="1938992"/>
          </a:xfrm>
          <a:prstGeom prst="rect">
            <a:avLst/>
          </a:prstGeom>
          <a:noFill/>
        </p:spPr>
        <p:txBody>
          <a:bodyPr wrap="square" rtlCol="0">
            <a:spAutoFit/>
          </a:bodyPr>
          <a:lstStyle/>
          <a:p>
            <a:r>
              <a:rPr lang="en-US" altLang="zh-CN" sz="2400" dirty="0" smtClean="0"/>
              <a:t>2020</a:t>
            </a:r>
            <a:r>
              <a:rPr lang="zh-CN" altLang="en-US" sz="2400" dirty="0" smtClean="0"/>
              <a:t>年</a:t>
            </a:r>
            <a:r>
              <a:rPr lang="en-US" altLang="zh-CN" sz="2400" dirty="0" smtClean="0"/>
              <a:t>2</a:t>
            </a:r>
            <a:r>
              <a:rPr lang="zh-CN" altLang="en-US" sz="2400" dirty="0"/>
              <a:t>月</a:t>
            </a:r>
            <a:r>
              <a:rPr lang="en-US" altLang="zh-CN" sz="2400" dirty="0"/>
              <a:t>28</a:t>
            </a:r>
            <a:r>
              <a:rPr lang="zh-CN" altLang="en-US" sz="2400" dirty="0"/>
              <a:t>日，国家知识产权局商标</a:t>
            </a:r>
            <a:r>
              <a:rPr lang="zh-CN" altLang="en-US" sz="2400" dirty="0" smtClean="0"/>
              <a:t>局称，</a:t>
            </a:r>
            <a:r>
              <a:rPr lang="zh-CN" altLang="en-US" sz="2400" dirty="0"/>
              <a:t>将李文亮医生的姓名作为商标使用或者注册，易造成重大社会不良影响，因此，“李文亮”商标注册申请依法应予驳回。</a:t>
            </a:r>
            <a:endParaRPr lang="zh-CN" altLang="en-US" sz="2400" dirty="0"/>
          </a:p>
        </p:txBody>
      </p:sp>
      <p:pic>
        <p:nvPicPr>
          <p:cNvPr id="6" name="图片 5"/>
          <p:cNvPicPr>
            <a:picLocks noChangeAspect="1"/>
          </p:cNvPicPr>
          <p:nvPr/>
        </p:nvPicPr>
        <p:blipFill>
          <a:blip r:embed="rId2"/>
          <a:stretch>
            <a:fillRect/>
          </a:stretch>
        </p:blipFill>
        <p:spPr>
          <a:xfrm>
            <a:off x="597551" y="1021543"/>
            <a:ext cx="6096000" cy="21610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r>
              <a:rPr lang="zh-CN" altLang="en-US"/>
              <a:t>　县级以上行政区划的地名或者公众知晓的外国地名，不得作为商标。但是，地名具有其他含义或者作为集体商标、证明商标组成部分的除外；已经注册的使用地名的商标继续有效。</a:t>
            </a:r>
            <a:endParaRPr lang="zh-CN" altLang="en-US"/>
          </a:p>
        </p:txBody>
      </p:sp>
      <p:sp>
        <p:nvSpPr>
          <p:cNvPr id="3" name="标题 2"/>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3498850" y="3361690"/>
            <a:ext cx="1847850" cy="1019175"/>
          </a:xfrm>
          <a:prstGeom prst="rect">
            <a:avLst/>
          </a:prstGeom>
        </p:spPr>
      </p:pic>
      <p:pic>
        <p:nvPicPr>
          <p:cNvPr id="5" name="图片 4"/>
          <p:cNvPicPr>
            <a:picLocks noChangeAspect="1"/>
          </p:cNvPicPr>
          <p:nvPr/>
        </p:nvPicPr>
        <p:blipFill>
          <a:blip r:embed="rId2"/>
          <a:stretch>
            <a:fillRect/>
          </a:stretch>
        </p:blipFill>
        <p:spPr>
          <a:xfrm>
            <a:off x="1324610" y="3523615"/>
            <a:ext cx="1847850" cy="695325"/>
          </a:xfrm>
          <a:prstGeom prst="rect">
            <a:avLst/>
          </a:prstGeom>
        </p:spPr>
      </p:pic>
      <p:pic>
        <p:nvPicPr>
          <p:cNvPr id="16389" name="Picture 5" descr="C:\Users\yan\Pictures\2007102494522911.jpg"/>
          <p:cNvPicPr>
            <a:picLocks noChangeAspect="1"/>
          </p:cNvPicPr>
          <p:nvPr/>
        </p:nvPicPr>
        <p:blipFill>
          <a:blip r:embed="rId3"/>
          <a:stretch>
            <a:fillRect/>
          </a:stretch>
        </p:blipFill>
        <p:spPr>
          <a:xfrm>
            <a:off x="6007100" y="2647315"/>
            <a:ext cx="2447925" cy="2447925"/>
          </a:xfrm>
          <a:prstGeom prst="rect">
            <a:avLst/>
          </a:prstGeom>
          <a:noFill/>
          <a:ln w="9525">
            <a:noFill/>
          </a:ln>
        </p:spPr>
      </p:pic>
      <p:pic>
        <p:nvPicPr>
          <p:cNvPr id="7" name="图片 6"/>
          <p:cNvPicPr>
            <a:picLocks noChangeAspect="1"/>
          </p:cNvPicPr>
          <p:nvPr/>
        </p:nvPicPr>
        <p:blipFill>
          <a:blip r:embed="rId4"/>
          <a:stretch>
            <a:fillRect/>
          </a:stretch>
        </p:blipFill>
        <p:spPr>
          <a:xfrm>
            <a:off x="9115425" y="2851785"/>
            <a:ext cx="2494915" cy="22434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p:cNvSpPr>
          <p:nvPr>
            <p:ph idx="1"/>
          </p:nvPr>
        </p:nvSpPr>
        <p:spPr>
          <a:xfrm>
            <a:off x="838200" y="1341438"/>
            <a:ext cx="10515600" cy="5060950"/>
          </a:xfrm>
        </p:spPr>
        <p:txBody>
          <a:bodyPr vert="horz" wrap="square" anchor="t"/>
          <a:lstStyle/>
          <a:p>
            <a:pPr eaLnBrk="1" hangingPunct="1">
              <a:lnSpc>
                <a:spcPct val="80000"/>
              </a:lnSpc>
            </a:pPr>
            <a:r>
              <a:rPr lang="zh-CN" altLang="en-US" sz="3200" b="1" dirty="0"/>
              <a:t>（三）不得作为商标注册的标志</a:t>
            </a:r>
            <a:endParaRPr lang="zh-CN" altLang="en-US" sz="3200" b="1" dirty="0"/>
          </a:p>
          <a:p>
            <a:pPr eaLnBrk="1" hangingPunct="1">
              <a:lnSpc>
                <a:spcPct val="80000"/>
              </a:lnSpc>
            </a:pPr>
            <a:r>
              <a:rPr lang="zh-CN" altLang="en-US" sz="3200" b="1" dirty="0"/>
              <a:t>商标法第十一条：</a:t>
            </a:r>
            <a:endParaRPr lang="zh-CN" altLang="en-US" sz="3200" b="1" dirty="0"/>
          </a:p>
          <a:p>
            <a:pPr eaLnBrk="1" hangingPunct="1"/>
            <a:r>
              <a:rPr lang="en-US" altLang="zh-CN" sz="3200" b="1" dirty="0"/>
              <a:t>(</a:t>
            </a:r>
            <a:r>
              <a:rPr lang="zh-CN" altLang="en-US" sz="3200" b="1" dirty="0"/>
              <a:t>一</a:t>
            </a:r>
            <a:r>
              <a:rPr lang="en-US" altLang="zh-CN" sz="3200" b="1" dirty="0"/>
              <a:t>)</a:t>
            </a:r>
            <a:r>
              <a:rPr lang="zh-CN" altLang="en-US" sz="3200" b="1" dirty="0"/>
              <a:t>仅有本商品的通用名称、图形、型号的；</a:t>
            </a:r>
            <a:endParaRPr lang="zh-CN" altLang="en-US" sz="3200" b="1" dirty="0"/>
          </a:p>
          <a:p>
            <a:pPr eaLnBrk="1" hangingPunct="1"/>
            <a:r>
              <a:rPr lang="en-US" altLang="zh-CN" sz="3200" b="1" dirty="0"/>
              <a:t>(</a:t>
            </a:r>
            <a:r>
              <a:rPr lang="zh-CN" altLang="en-US" sz="3200" b="1" dirty="0"/>
              <a:t>二</a:t>
            </a:r>
            <a:r>
              <a:rPr lang="en-US" altLang="zh-CN" sz="3200" b="1" dirty="0"/>
              <a:t>)</a:t>
            </a:r>
            <a:r>
              <a:rPr lang="zh-CN" altLang="en-US" sz="3200" b="1" dirty="0"/>
              <a:t>仅直接表示商品的质量、主要原料、功能、用途、重量、数量及其他特点的；</a:t>
            </a:r>
            <a:endParaRPr lang="zh-CN" altLang="en-US" sz="3200" b="1" dirty="0"/>
          </a:p>
          <a:p>
            <a:pPr eaLnBrk="1" hangingPunct="1"/>
            <a:r>
              <a:rPr lang="en-US" altLang="zh-CN" sz="3200" b="1" dirty="0"/>
              <a:t>(</a:t>
            </a:r>
            <a:r>
              <a:rPr lang="zh-CN" altLang="en-US" sz="3200" b="1" dirty="0"/>
              <a:t>三</a:t>
            </a:r>
            <a:r>
              <a:rPr lang="en-US" altLang="zh-CN" sz="3200" b="1" dirty="0"/>
              <a:t>)</a:t>
            </a:r>
            <a:r>
              <a:rPr lang="zh-CN" altLang="en-US" sz="3200" b="1" dirty="0"/>
              <a:t>其他缺乏</a:t>
            </a:r>
            <a:r>
              <a:rPr lang="zh-CN" altLang="en-US" sz="3200" b="1" dirty="0">
                <a:solidFill>
                  <a:srgbClr val="FF0000"/>
                </a:solidFill>
              </a:rPr>
              <a:t>显著特征</a:t>
            </a:r>
            <a:r>
              <a:rPr lang="zh-CN" altLang="en-US" sz="3200" b="1" dirty="0"/>
              <a:t>的。</a:t>
            </a:r>
            <a:endParaRPr lang="zh-CN" altLang="en-US" sz="3200" b="1" dirty="0"/>
          </a:p>
          <a:p>
            <a:pPr eaLnBrk="1" hangingPunct="1"/>
            <a:r>
              <a:rPr lang="zh-CN" altLang="en-US" sz="3200" b="1" dirty="0"/>
              <a:t>前款所列标志经过使用取得显著特征，并便于识别的，可以作为商标注册。 </a:t>
            </a:r>
            <a:endParaRPr lang="zh-CN" altLang="en-US" sz="3200" b="1" dirty="0"/>
          </a:p>
        </p:txBody>
      </p:sp>
      <p:sp>
        <p:nvSpPr>
          <p:cNvPr id="21507"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二、商标标志</a:t>
            </a:r>
            <a:endParaRPr lang="zh-CN" altLang="en-US" kern="1200" dirty="0">
              <a:latin typeface="+mj-lt"/>
              <a:ea typeface="+mj-ea"/>
              <a:cs typeface="+mj-cs"/>
            </a:endParaRPr>
          </a:p>
        </p:txBody>
      </p:sp>
      <p:sp>
        <p:nvSpPr>
          <p:cNvPr id="21508"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1509"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9058275" y="1149985"/>
            <a:ext cx="2295525" cy="1552575"/>
          </a:xfrm>
          <a:prstGeom prst="rect">
            <a:avLst/>
          </a:prstGeom>
        </p:spPr>
      </p:pic>
      <p:pic>
        <p:nvPicPr>
          <p:cNvPr id="3" name="图片 2"/>
          <p:cNvPicPr>
            <a:picLocks noChangeAspect="1"/>
          </p:cNvPicPr>
          <p:nvPr/>
        </p:nvPicPr>
        <p:blipFill>
          <a:blip r:embed="rId2"/>
          <a:stretch>
            <a:fillRect/>
          </a:stretch>
        </p:blipFill>
        <p:spPr>
          <a:xfrm>
            <a:off x="6181090" y="3272155"/>
            <a:ext cx="2333625" cy="1200150"/>
          </a:xfrm>
          <a:prstGeom prst="rect">
            <a:avLst/>
          </a:prstGeom>
        </p:spPr>
      </p:pic>
      <p:pic>
        <p:nvPicPr>
          <p:cNvPr id="4" name="图片 3"/>
          <p:cNvPicPr>
            <a:picLocks noChangeAspect="1"/>
          </p:cNvPicPr>
          <p:nvPr/>
        </p:nvPicPr>
        <p:blipFill>
          <a:blip r:embed="rId3"/>
          <a:stretch>
            <a:fillRect/>
          </a:stretch>
        </p:blipFill>
        <p:spPr>
          <a:xfrm>
            <a:off x="9243695" y="3400425"/>
            <a:ext cx="990600" cy="942975"/>
          </a:xfrm>
          <a:prstGeom prst="rect">
            <a:avLst/>
          </a:prstGeom>
        </p:spPr>
      </p:pic>
      <p:pic>
        <p:nvPicPr>
          <p:cNvPr id="5" name="图片 4"/>
          <p:cNvPicPr>
            <a:picLocks noChangeAspect="1"/>
          </p:cNvPicPr>
          <p:nvPr/>
        </p:nvPicPr>
        <p:blipFill>
          <a:blip r:embed="rId4"/>
          <a:stretch>
            <a:fillRect/>
          </a:stretch>
        </p:blipFill>
        <p:spPr>
          <a:xfrm>
            <a:off x="4979035" y="5193030"/>
            <a:ext cx="1619250" cy="10572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p:cNvSpPr>
          <p:nvPr>
            <p:ph idx="1"/>
          </p:nvPr>
        </p:nvSpPr>
        <p:spPr>
          <a:xfrm>
            <a:off x="838200" y="1341438"/>
            <a:ext cx="10515600" cy="5060950"/>
          </a:xfrm>
        </p:spPr>
        <p:txBody>
          <a:bodyPr vert="horz" wrap="square" anchor="t"/>
          <a:lstStyle/>
          <a:p>
            <a:pPr eaLnBrk="1" hangingPunct="1"/>
            <a:r>
              <a:rPr lang="zh-CN" altLang="zh-CN" b="1" dirty="0"/>
              <a:t>商标法第十二条：</a:t>
            </a:r>
            <a:endParaRPr lang="zh-CN" altLang="zh-CN" b="1" dirty="0"/>
          </a:p>
          <a:p>
            <a:pPr eaLnBrk="1" hangingPunct="1"/>
            <a:r>
              <a:rPr lang="zh-CN" altLang="zh-CN" sz="3200" b="1" dirty="0"/>
              <a:t>以三维标志申请注册商标的，仅由商品自身的性质产生的形状、为获得技术效果而需有的商品形状或者使商品具有实质性价值的形状，不得注册。</a:t>
            </a:r>
            <a:endParaRPr lang="zh-CN" altLang="zh-CN" sz="3200" b="1" dirty="0"/>
          </a:p>
        </p:txBody>
      </p:sp>
      <p:sp>
        <p:nvSpPr>
          <p:cNvPr id="22531"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三维商标</a:t>
            </a:r>
            <a:endParaRPr lang="zh-CN" altLang="en-US" kern="1200" dirty="0">
              <a:latin typeface="+mj-lt"/>
              <a:ea typeface="+mj-ea"/>
              <a:cs typeface="+mj-cs"/>
            </a:endParaRPr>
          </a:p>
        </p:txBody>
      </p:sp>
      <p:sp>
        <p:nvSpPr>
          <p:cNvPr id="2253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253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276600" y="4049395"/>
            <a:ext cx="1038225" cy="2038350"/>
          </a:xfrm>
          <a:prstGeom prst="rect">
            <a:avLst/>
          </a:prstGeom>
        </p:spPr>
      </p:pic>
      <p:pic>
        <p:nvPicPr>
          <p:cNvPr id="3" name="图片 2"/>
          <p:cNvPicPr>
            <a:picLocks noChangeAspect="1"/>
          </p:cNvPicPr>
          <p:nvPr/>
        </p:nvPicPr>
        <p:blipFill>
          <a:blip r:embed="rId2"/>
          <a:stretch>
            <a:fillRect/>
          </a:stretch>
        </p:blipFill>
        <p:spPr>
          <a:xfrm>
            <a:off x="1229995" y="3735070"/>
            <a:ext cx="1772285" cy="2667635"/>
          </a:xfrm>
          <a:prstGeom prst="rect">
            <a:avLst/>
          </a:prstGeom>
        </p:spPr>
      </p:pic>
      <p:sp>
        <p:nvSpPr>
          <p:cNvPr id="4" name="文本框 3"/>
          <p:cNvSpPr txBox="1"/>
          <p:nvPr/>
        </p:nvSpPr>
        <p:spPr>
          <a:xfrm>
            <a:off x="1069340" y="3388360"/>
            <a:ext cx="5008880" cy="368300"/>
          </a:xfrm>
          <a:prstGeom prst="rect">
            <a:avLst/>
          </a:prstGeom>
          <a:noFill/>
        </p:spPr>
        <p:txBody>
          <a:bodyPr wrap="square" rtlCol="0">
            <a:spAutoFit/>
          </a:bodyPr>
          <a:p>
            <a:r>
              <a:rPr lang="en-US" altLang="zh-CN"/>
              <a:t>           </a:t>
            </a:r>
            <a:r>
              <a:rPr lang="zh-CN" altLang="en-US"/>
              <a:t>获得注册的三维标志</a:t>
            </a:r>
            <a:endParaRPr lang="zh-CN" altLang="en-US"/>
          </a:p>
        </p:txBody>
      </p:sp>
      <p:pic>
        <p:nvPicPr>
          <p:cNvPr id="5" name="图片 4"/>
          <p:cNvPicPr>
            <a:picLocks noChangeAspect="1"/>
          </p:cNvPicPr>
          <p:nvPr/>
        </p:nvPicPr>
        <p:blipFill>
          <a:blip r:embed="rId3"/>
          <a:stretch>
            <a:fillRect/>
          </a:stretch>
        </p:blipFill>
        <p:spPr>
          <a:xfrm>
            <a:off x="7009130" y="4060825"/>
            <a:ext cx="1884045" cy="2026920"/>
          </a:xfrm>
          <a:prstGeom prst="rect">
            <a:avLst/>
          </a:prstGeom>
        </p:spPr>
      </p:pic>
      <p:pic>
        <p:nvPicPr>
          <p:cNvPr id="6" name="图片 5"/>
          <p:cNvPicPr>
            <a:picLocks noChangeAspect="1"/>
          </p:cNvPicPr>
          <p:nvPr/>
        </p:nvPicPr>
        <p:blipFill>
          <a:blip r:embed="rId4"/>
          <a:stretch>
            <a:fillRect/>
          </a:stretch>
        </p:blipFill>
        <p:spPr>
          <a:xfrm>
            <a:off x="9157335" y="4274185"/>
            <a:ext cx="1948180" cy="1813560"/>
          </a:xfrm>
          <a:prstGeom prst="rect">
            <a:avLst/>
          </a:prstGeom>
        </p:spPr>
      </p:pic>
      <p:sp>
        <p:nvSpPr>
          <p:cNvPr id="7" name="文本框 6"/>
          <p:cNvSpPr txBox="1"/>
          <p:nvPr/>
        </p:nvSpPr>
        <p:spPr>
          <a:xfrm>
            <a:off x="6283325" y="3411220"/>
            <a:ext cx="4450715" cy="368300"/>
          </a:xfrm>
          <a:prstGeom prst="rect">
            <a:avLst/>
          </a:prstGeom>
          <a:noFill/>
        </p:spPr>
        <p:txBody>
          <a:bodyPr wrap="square" rtlCol="0">
            <a:spAutoFit/>
          </a:bodyPr>
          <a:p>
            <a:r>
              <a:rPr lang="en-US" altLang="zh-CN"/>
              <a:t>             </a:t>
            </a:r>
            <a:r>
              <a:rPr lang="zh-CN" altLang="en-US"/>
              <a:t>不能获得注册的三维标志</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p:cNvSpPr>
          <p:nvPr>
            <p:ph idx="1"/>
          </p:nvPr>
        </p:nvSpPr>
        <p:spPr>
          <a:xfrm>
            <a:off x="838200" y="1341438"/>
            <a:ext cx="10515600" cy="5060950"/>
          </a:xfrm>
        </p:spPr>
        <p:txBody>
          <a:bodyPr vert="horz" wrap="square" anchor="t"/>
          <a:lstStyle/>
          <a:p>
            <a:pPr marL="812800" indent="-812800" eaLnBrk="1" hangingPunct="1"/>
            <a:r>
              <a:rPr lang="zh-CN" altLang="en-US" b="1" dirty="0"/>
              <a:t>一、商标概述</a:t>
            </a:r>
            <a:endParaRPr lang="zh-CN" altLang="en-US" b="1" dirty="0"/>
          </a:p>
          <a:p>
            <a:pPr marL="812800" indent="-812800" eaLnBrk="1" hangingPunct="1"/>
            <a:r>
              <a:rPr lang="zh-CN" altLang="en-US" b="1" dirty="0"/>
              <a:t>二、商标标志</a:t>
            </a:r>
            <a:endParaRPr lang="zh-CN" altLang="en-US" b="1" dirty="0"/>
          </a:p>
          <a:p>
            <a:pPr marL="812800" indent="-812800" eaLnBrk="1" hangingPunct="1"/>
            <a:r>
              <a:rPr lang="zh-CN" altLang="en-US" b="1" dirty="0"/>
              <a:t>三、商标申请、注册和无效</a:t>
            </a:r>
            <a:endParaRPr lang="zh-CN" altLang="en-US" b="1" dirty="0"/>
          </a:p>
          <a:p>
            <a:pPr marL="812800" indent="-812800" eaLnBrk="1" hangingPunct="1"/>
            <a:r>
              <a:rPr lang="zh-CN" altLang="en-US" b="1" dirty="0"/>
              <a:t>四、商标侵权和救济</a:t>
            </a:r>
            <a:endParaRPr lang="zh-CN" altLang="en-US" b="1" dirty="0"/>
          </a:p>
          <a:p>
            <a:pPr marL="812800" indent="-812800" eaLnBrk="1" hangingPunct="1"/>
            <a:r>
              <a:rPr lang="zh-CN" altLang="en-US" b="1" dirty="0"/>
              <a:t>五、驰名商标的特殊保护</a:t>
            </a:r>
            <a:endParaRPr lang="zh-CN" altLang="en-US" b="1" dirty="0"/>
          </a:p>
          <a:p>
            <a:pPr marL="812800" indent="-812800" eaLnBrk="1" hangingPunct="1">
              <a:buNone/>
            </a:pPr>
            <a:endParaRPr lang="zh-CN" altLang="en-US" b="1" dirty="0"/>
          </a:p>
          <a:p>
            <a:pPr marL="812800" indent="-812800" eaLnBrk="1" hangingPunct="1"/>
            <a:endParaRPr lang="en-US" altLang="zh-CN" b="1" dirty="0"/>
          </a:p>
        </p:txBody>
      </p:sp>
      <p:sp>
        <p:nvSpPr>
          <p:cNvPr id="7171" name="Rectangle 2"/>
          <p:cNvSpPr>
            <a:spLocks noGrp="1"/>
          </p:cNvSpPr>
          <p:nvPr>
            <p:ph type="title"/>
          </p:nvPr>
        </p:nvSpPr>
        <p:spPr>
          <a:xfrm>
            <a:off x="814388" y="0"/>
            <a:ext cx="10539412" cy="1020763"/>
          </a:xfrm>
        </p:spPr>
        <p:txBody>
          <a:bodyPr vert="horz" wrap="square" anchor="b"/>
          <a:lstStyle/>
          <a:p>
            <a:pPr eaLnBrk="1" hangingPunct="1">
              <a:buNone/>
            </a:pPr>
            <a:r>
              <a:rPr lang="zh-CN" altLang="en-US" kern="1200" dirty="0">
                <a:latin typeface="+mj-lt"/>
                <a:ea typeface="+mj-ea"/>
                <a:cs typeface="+mj-cs"/>
              </a:rPr>
              <a:t>商标</a:t>
            </a:r>
            <a:endParaRPr lang="zh-CN" altLang="en-US" kern="1200" dirty="0">
              <a:latin typeface="+mj-lt"/>
              <a:ea typeface="+mj-ea"/>
              <a:cs typeface="+mj-cs"/>
            </a:endParaRPr>
          </a:p>
        </p:txBody>
      </p:sp>
      <p:sp>
        <p:nvSpPr>
          <p:cNvPr id="717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717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a:t>
            </a:r>
            <a:r>
              <a:rPr lang="zh-CN" altLang="en-US"/>
              <a:t>鞋面缝线</a:t>
            </a:r>
            <a:r>
              <a:rPr lang="en-US" altLang="zh-CN"/>
              <a:t>”</a:t>
            </a:r>
            <a:r>
              <a:rPr lang="zh-CN" altLang="en-US"/>
              <a:t>立体商标能否获得注册？</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5918200" y="1691640"/>
            <a:ext cx="5156200" cy="3890645"/>
          </a:xfrm>
          <a:prstGeom prst="rect">
            <a:avLst/>
          </a:prstGeom>
        </p:spPr>
      </p:pic>
      <p:sp>
        <p:nvSpPr>
          <p:cNvPr id="5" name="文本框 4"/>
          <p:cNvSpPr txBox="1"/>
          <p:nvPr/>
        </p:nvSpPr>
        <p:spPr>
          <a:xfrm>
            <a:off x="742315" y="1335405"/>
            <a:ext cx="4523105" cy="2969895"/>
          </a:xfrm>
          <a:prstGeom prst="rect">
            <a:avLst/>
          </a:prstGeom>
          <a:noFill/>
        </p:spPr>
        <p:txBody>
          <a:bodyPr wrap="square" rtlCol="0" anchor="t">
            <a:noAutofit/>
          </a:bodyPr>
          <a:p>
            <a:r>
              <a:rPr lang="zh-CN" altLang="en-US"/>
              <a:t>商品/服务	鞋（脚上的穿着物）; 鞋; 鞋底; 中筒靴; 系带靴子; 短靴 </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latinLnBrk="0">
              <a:lnSpc>
                <a:spcPct val="120000"/>
              </a:lnSpc>
            </a:pPr>
            <a:r>
              <a:rPr lang="zh-CN" altLang="en-US"/>
              <a:t>北京市高级人民法院认为，诉争商标为环绕靴子鞋面边缘的黄色缝线。鞋面的边缘缝线是鞋类商品的必要组成部分，其在鞋类商品上所占比例较小，属于以相关公众一般注意力难以识别的部分。缝线粗细、线段长短等因素属于相关公众难以区分的细微差异，黄色缝线颜色亦是鞋类商品的常见选择，诉争商标所示缝线使用在鞋、短靴、中筒靴等商品上，相关公众在一般情况下不易将其识别为指示商品来源的标志，不具有作为商标的显著特征。</a:t>
            </a:r>
            <a:endParaRPr lang="zh-CN" altLang="en-US"/>
          </a:p>
        </p:txBody>
      </p:sp>
      <p:sp>
        <p:nvSpPr>
          <p:cNvPr id="3" name="标题 2"/>
          <p:cNvSpPr>
            <a:spLocks noGrp="1"/>
          </p:cNvSpPr>
          <p:nvPr>
            <p:ph type="title"/>
          </p:nvPr>
        </p:nvSpPr>
        <p:spPr/>
        <p:txBody>
          <a:bodyPr/>
          <a:p>
            <a:r>
              <a:rPr lang="zh-CN" altLang="en-US"/>
              <a:t>北京高院（2021）京行终5797号</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1"/>
          <p:cNvSpPr>
            <a:spLocks noGrp="1"/>
          </p:cNvSpPr>
          <p:nvPr>
            <p:ph idx="1"/>
          </p:nvPr>
        </p:nvSpPr>
        <p:spPr>
          <a:xfrm>
            <a:off x="838200" y="1341438"/>
            <a:ext cx="10515600" cy="5060950"/>
          </a:xfrm>
        </p:spPr>
        <p:txBody>
          <a:bodyPr vert="horz" wrap="square" anchor="t"/>
          <a:lstStyle/>
          <a:p>
            <a:r>
              <a:rPr lang="zh-CN" altLang="en-US" b="1" dirty="0"/>
              <a:t>创博亚太（山东）科技有限公司于</a:t>
            </a:r>
            <a:r>
              <a:rPr lang="en-US" altLang="zh-CN" b="1" dirty="0"/>
              <a:t>2010</a:t>
            </a:r>
            <a:r>
              <a:rPr lang="zh-CN" altLang="en-US" b="1" dirty="0"/>
              <a:t>年</a:t>
            </a:r>
            <a:r>
              <a:rPr lang="en-US" altLang="zh-CN" b="1" dirty="0"/>
              <a:t>11</a:t>
            </a:r>
            <a:r>
              <a:rPr lang="zh-CN" altLang="en-US" b="1" dirty="0"/>
              <a:t>月</a:t>
            </a:r>
            <a:r>
              <a:rPr lang="en-US" altLang="zh-CN" b="1" dirty="0"/>
              <a:t>12</a:t>
            </a:r>
            <a:r>
              <a:rPr lang="zh-CN" altLang="en-US" b="1" dirty="0"/>
              <a:t>日在指定服务为信息传送、电话业务、电话通讯、移动电话通讯的类别上提出微信商标的注册申请，并于</a:t>
            </a:r>
            <a:r>
              <a:rPr lang="en-US" altLang="zh-CN" b="1" dirty="0"/>
              <a:t>2011</a:t>
            </a:r>
            <a:r>
              <a:rPr lang="zh-CN" altLang="en-US" b="1" dirty="0"/>
              <a:t>年</a:t>
            </a:r>
            <a:r>
              <a:rPr lang="en-US" altLang="zh-CN" b="1" dirty="0"/>
              <a:t>8</a:t>
            </a:r>
            <a:r>
              <a:rPr lang="zh-CN" altLang="en-US" b="1" dirty="0"/>
              <a:t>月</a:t>
            </a:r>
            <a:r>
              <a:rPr lang="en-US" altLang="zh-CN" b="1" dirty="0"/>
              <a:t>27</a:t>
            </a:r>
            <a:r>
              <a:rPr lang="zh-CN" altLang="en-US" b="1" dirty="0"/>
              <a:t>日经商标局初审公告。</a:t>
            </a:r>
            <a:endParaRPr lang="zh-CN" altLang="en-US" dirty="0"/>
          </a:p>
          <a:p>
            <a:r>
              <a:rPr lang="zh-CN" altLang="en-US" b="1" dirty="0"/>
              <a:t>腾讯公司</a:t>
            </a:r>
            <a:r>
              <a:rPr lang="en-US" altLang="zh-CN" b="1" dirty="0"/>
              <a:t>2011</a:t>
            </a:r>
            <a:r>
              <a:rPr lang="zh-CN" altLang="en-US" b="1" dirty="0"/>
              <a:t>年</a:t>
            </a:r>
            <a:r>
              <a:rPr lang="en-US" altLang="zh-CN" b="1" dirty="0"/>
              <a:t>1</a:t>
            </a:r>
            <a:r>
              <a:rPr lang="zh-CN" altLang="en-US" b="1" dirty="0"/>
              <a:t>月</a:t>
            </a:r>
            <a:r>
              <a:rPr lang="en-US" altLang="zh-CN" b="1" dirty="0"/>
              <a:t>21</a:t>
            </a:r>
            <a:r>
              <a:rPr lang="zh-CN" altLang="en-US" b="1" dirty="0"/>
              <a:t>日推出微信软件服务。并在公告期内提出异议。</a:t>
            </a:r>
            <a:endParaRPr lang="zh-CN" altLang="en-US" dirty="0"/>
          </a:p>
          <a:p>
            <a:r>
              <a:rPr lang="en-US" altLang="zh-CN" b="1" dirty="0"/>
              <a:t>2013</a:t>
            </a:r>
            <a:r>
              <a:rPr lang="zh-CN" altLang="en-US" b="1" dirty="0"/>
              <a:t>年</a:t>
            </a:r>
            <a:r>
              <a:rPr lang="en-US" altLang="zh-CN" b="1" dirty="0"/>
              <a:t>3</a:t>
            </a:r>
            <a:r>
              <a:rPr lang="zh-CN" altLang="en-US" b="1" dirty="0"/>
              <a:t>月</a:t>
            </a:r>
            <a:r>
              <a:rPr lang="en-US" altLang="zh-CN" b="1" dirty="0"/>
              <a:t>19</a:t>
            </a:r>
            <a:r>
              <a:rPr lang="zh-CN" altLang="en-US" b="1" dirty="0"/>
              <a:t>日，商标局基于第三人异议，作出了不允许核准注册微信商标的裁定，认为微信是腾讯公司推出的一款手机聊天软件，创博亚太公司申请注册的微信商标容易使消费者产生误认并导致不良的社会影响。创博亚太公司不服，向商标评审委员会申请复议，依然被裁定为不予核准。此后，创博亚太公司将商评委告上法庭。</a:t>
            </a:r>
            <a:endParaRPr lang="zh-CN" altLang="en-US" dirty="0"/>
          </a:p>
          <a:p>
            <a:endParaRPr lang="zh-CN" altLang="en-US" b="1" dirty="0"/>
          </a:p>
        </p:txBody>
      </p:sp>
      <p:sp>
        <p:nvSpPr>
          <p:cNvPr id="23555" name="标题 2"/>
          <p:cNvSpPr>
            <a:spLocks noGrp="1"/>
          </p:cNvSpPr>
          <p:nvPr>
            <p:ph type="title"/>
          </p:nvPr>
        </p:nvSpPr>
        <p:spPr>
          <a:xfrm>
            <a:off x="814388" y="0"/>
            <a:ext cx="10539412" cy="1020763"/>
          </a:xfrm>
        </p:spPr>
        <p:txBody>
          <a:bodyPr vert="horz" wrap="square" anchor="b"/>
          <a:lstStyle/>
          <a:p>
            <a:r>
              <a:rPr lang="zh-CN" altLang="en-US" kern="1200" dirty="0">
                <a:latin typeface="+mj-lt"/>
                <a:ea typeface="+mj-ea"/>
                <a:cs typeface="+mj-cs"/>
              </a:rPr>
              <a:t>他人注册“微信”商标有不良影响？</a:t>
            </a:r>
            <a:endParaRPr lang="zh-CN" altLang="en-US" kern="1200" dirty="0">
              <a:latin typeface="+mj-lt"/>
              <a:ea typeface="+mj-ea"/>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idx="1"/>
          </p:nvPr>
        </p:nvSpPr>
        <p:spPr>
          <a:xfrm>
            <a:off x="838200" y="1341438"/>
            <a:ext cx="10515600" cy="5060950"/>
          </a:xfrm>
        </p:spPr>
        <p:txBody>
          <a:bodyPr vert="horz" wrap="square" anchor="t"/>
          <a:lstStyle/>
          <a:p>
            <a:pPr>
              <a:lnSpc>
                <a:spcPct val="150000"/>
              </a:lnSpc>
            </a:pPr>
            <a:r>
              <a:rPr lang="zh-CN" altLang="en-US" b="1" dirty="0"/>
              <a:t>北京知识产权法院：虽然创博公司在申请商标时腾讯尚未推出“微信”软件服务，但截至</a:t>
            </a:r>
            <a:r>
              <a:rPr lang="en-US" altLang="zh-CN" b="1" dirty="0"/>
              <a:t>2013</a:t>
            </a:r>
            <a:r>
              <a:rPr lang="zh-CN" altLang="en-US" b="1" dirty="0"/>
              <a:t>年</a:t>
            </a:r>
            <a:r>
              <a:rPr lang="en-US" altLang="zh-CN" b="1" dirty="0"/>
              <a:t>7</a:t>
            </a:r>
            <a:r>
              <a:rPr lang="zh-CN" altLang="en-US" b="1" dirty="0"/>
              <a:t>月腾讯微信注册用户已经达到</a:t>
            </a:r>
            <a:r>
              <a:rPr lang="en-US" altLang="zh-CN" b="1" dirty="0"/>
              <a:t>4</a:t>
            </a:r>
            <a:r>
              <a:rPr lang="zh-CN" altLang="en-US" b="1" dirty="0"/>
              <a:t>亿人，并且多地政府机关、法院、学校、银行等推出了微信公共服务，相关公众已将微信与腾讯紧密地联系在一起，如核准创博商标注册，将会对微信注册用户及广大公共服务微信的用户带来极大不便乃至损失，同时也可能使他们对创博公司提供的“微信”服务的性质和内容产生误认，从而可能对社会公众利益和公共秩序产生消极的影响。</a:t>
            </a:r>
            <a:endParaRPr lang="zh-CN" altLang="en-US" b="1" dirty="0"/>
          </a:p>
        </p:txBody>
      </p:sp>
      <p:sp>
        <p:nvSpPr>
          <p:cNvPr id="24579" name="标题 2"/>
          <p:cNvSpPr>
            <a:spLocks noGrp="1"/>
          </p:cNvSpPr>
          <p:nvPr>
            <p:ph type="title"/>
          </p:nvPr>
        </p:nvSpPr>
        <p:spPr>
          <a:xfrm>
            <a:off x="814388" y="0"/>
            <a:ext cx="10539412" cy="1020763"/>
          </a:xfrm>
        </p:spPr>
        <p:txBody>
          <a:bodyPr vert="horz" wrap="square" anchor="b"/>
          <a:lstStyle/>
          <a:p>
            <a:r>
              <a:rPr lang="zh-CN" altLang="en-US" kern="1200" dirty="0">
                <a:latin typeface="+mj-lt"/>
                <a:ea typeface="+mj-ea"/>
                <a:cs typeface="+mj-cs"/>
              </a:rPr>
              <a:t>他人注册“微信”商标有不良影响？</a:t>
            </a:r>
            <a:endParaRPr lang="zh-CN" altLang="en-US" kern="1200" dirty="0">
              <a:latin typeface="+mj-lt"/>
              <a:ea typeface="+mj-ea"/>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4"/>
          <p:cNvSpPr>
            <a:spLocks noGrp="1"/>
          </p:cNvSpPr>
          <p:nvPr>
            <p:ph idx="1"/>
          </p:nvPr>
        </p:nvSpPr>
        <p:spPr>
          <a:xfrm>
            <a:off x="838200" y="1341438"/>
            <a:ext cx="10515600" cy="5060950"/>
          </a:xfrm>
        </p:spPr>
        <p:txBody>
          <a:bodyPr vert="horz" wrap="square" anchor="t"/>
          <a:lstStyle/>
          <a:p>
            <a:pPr>
              <a:lnSpc>
                <a:spcPct val="150000"/>
              </a:lnSpc>
            </a:pPr>
            <a:r>
              <a:rPr lang="en-US" altLang="zh-CN" b="1" dirty="0"/>
              <a:t>被异议商标由中文“微信”二字构成，现有证据不足以证明该商标标志或者其构成要素有可能会对我国政治、经济、文化、宗教、民族等社会公共利益和公共秩序产生消极、负面影响。因此，就标志本身或者其构成要素而言，不能认定被异议商标具有“其他不良影响”。</a:t>
            </a:r>
            <a:endParaRPr lang="en-US" altLang="zh-CN" b="1" dirty="0"/>
          </a:p>
        </p:txBody>
      </p:sp>
      <p:sp>
        <p:nvSpPr>
          <p:cNvPr id="25603" name="标题 3"/>
          <p:cNvSpPr>
            <a:spLocks noGrp="1"/>
          </p:cNvSpPr>
          <p:nvPr>
            <p:ph type="title"/>
          </p:nvPr>
        </p:nvSpPr>
        <p:spPr>
          <a:xfrm>
            <a:off x="814388" y="0"/>
            <a:ext cx="10539412" cy="1020763"/>
          </a:xfrm>
        </p:spPr>
        <p:txBody>
          <a:bodyPr vert="horz" wrap="square" anchor="b"/>
          <a:lstStyle/>
          <a:p>
            <a:r>
              <a:rPr lang="zh-CN" altLang="zh-CN" kern="1200" dirty="0">
                <a:latin typeface="+mj-lt"/>
                <a:ea typeface="+mj-ea"/>
                <a:cs typeface="+mj-cs"/>
              </a:rPr>
              <a:t>北京高院的判决</a:t>
            </a:r>
            <a:endParaRPr lang="zh-CN" altLang="zh-CN" kern="1200" dirty="0">
              <a:latin typeface="+mj-lt"/>
              <a:ea typeface="+mj-ea"/>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idx="1"/>
          </p:nvPr>
        </p:nvSpPr>
        <p:spPr>
          <a:xfrm>
            <a:off x="838200" y="779463"/>
            <a:ext cx="10515600" cy="5622925"/>
          </a:xfrm>
        </p:spPr>
        <p:txBody>
          <a:bodyPr vert="horz" wrap="square" anchor="t"/>
          <a:lstStyle/>
          <a:p>
            <a:r>
              <a:rPr lang="zh-CN" altLang="en-US" b="1" dirty="0"/>
              <a:t>被异议商标由中文“微信”二字构成，指定使用在“信息传送、电话业务、电话通讯、移动电话通讯、电子邮件、传真发送、电信信息、提供全球计算机网络用户接入服务（服务商）、为电话购物提供电讯渠道、语音邮件服务”上。“微”具有“小”、“少”等含义，与“信”字组合使用在上述服务项目上，易使相关公众将其理解为是比电子邮件、手机短信等常见通信方式更为短小、便捷的信息沟通方式，是对上述服务功能、用途或其他特点的直接描述，而不易被相关公众作为区分服务来源的商标加以识别和对待，因此，被异议商标在上述服务项目上缺乏显著特征，属于《商标法》第十一条第一款第（二）项所指情形。</a:t>
            </a:r>
            <a:endParaRPr lang="zh-CN" altLang="en-US" b="1" dirty="0"/>
          </a:p>
          <a:p>
            <a:r>
              <a:rPr lang="zh-CN" altLang="en-US" b="1" dirty="0"/>
              <a:t>至本院作出二审裁判时，创博亚太公司提交的证据不足以证明被异议商标经过使用，已经与创博亚太公司建立起稳定的关联关系，从而使被异议商标起到区分服务来源的识别作用，构成《商标法》第十一条第二款规定的可以作为商标注册的情形。因此，被异议商标不应予以核准注册。</a:t>
            </a:r>
            <a:endParaRPr lang="zh-CN" altLang="en-US" b="1" dirty="0"/>
          </a:p>
        </p:txBody>
      </p:sp>
      <p:sp>
        <p:nvSpPr>
          <p:cNvPr id="26627"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p:cNvSpPr>
          <p:nvPr>
            <p:ph idx="1"/>
          </p:nvPr>
        </p:nvSpPr>
        <p:spPr>
          <a:xfrm>
            <a:off x="838200" y="1341438"/>
            <a:ext cx="10515600" cy="5060950"/>
          </a:xfrm>
        </p:spPr>
        <p:txBody>
          <a:bodyPr vert="horz" wrap="square" anchor="t"/>
          <a:lstStyle/>
          <a:p>
            <a:pPr marL="609600" indent="-609600" eaLnBrk="1" hangingPunct="1"/>
            <a:r>
              <a:rPr lang="zh-CN" altLang="en-US" b="1" dirty="0"/>
              <a:t>（一）申请注册商标的主体</a:t>
            </a:r>
            <a:endParaRPr lang="zh-CN" altLang="en-US" b="1" dirty="0"/>
          </a:p>
          <a:p>
            <a:pPr marL="609600" indent="-609600" eaLnBrk="1" hangingPunct="1"/>
            <a:r>
              <a:rPr lang="en-US" altLang="zh-CN" b="1" dirty="0"/>
              <a:t>1</a:t>
            </a:r>
            <a:r>
              <a:rPr lang="zh-CN" altLang="en-US" b="1" dirty="0"/>
              <a:t>、自然人。</a:t>
            </a:r>
            <a:r>
              <a:rPr lang="en-US" altLang="zh-CN" sz="2000" b="1" dirty="0"/>
              <a:t>2001</a:t>
            </a:r>
            <a:r>
              <a:rPr lang="zh-CN" altLang="en-US" sz="2000" b="1" dirty="0"/>
              <a:t>年商标法修改前，我国法律只允许领有营业执照的个体工商户、个人合伙或者外国人申请注册商标，中国自然人不能申请商标。</a:t>
            </a:r>
            <a:r>
              <a:rPr lang="en-US" altLang="zh-CN" sz="2000" b="1" dirty="0"/>
              <a:t>2001</a:t>
            </a:r>
            <a:r>
              <a:rPr lang="zh-CN" altLang="en-US" sz="2000" b="1" dirty="0"/>
              <a:t>年商标法修改后放开对中国自然人的限制。</a:t>
            </a:r>
            <a:r>
              <a:rPr lang="en-US" altLang="zh-CN" sz="2000" b="1" dirty="0"/>
              <a:t>2007</a:t>
            </a:r>
            <a:r>
              <a:rPr lang="zh-CN" altLang="en-US" sz="2000" b="1" dirty="0"/>
              <a:t>年</a:t>
            </a:r>
            <a:r>
              <a:rPr lang="en-US" altLang="zh-CN" sz="2000" b="1" dirty="0"/>
              <a:t>2</a:t>
            </a:r>
            <a:r>
              <a:rPr lang="zh-CN" altLang="en-US" sz="2000" b="1" dirty="0"/>
              <a:t>月</a:t>
            </a:r>
            <a:r>
              <a:rPr lang="en-US" altLang="zh-CN" sz="2000" b="1" dirty="0"/>
              <a:t>6</a:t>
            </a:r>
            <a:r>
              <a:rPr lang="zh-CN" altLang="en-US" sz="2000" b="1" dirty="0"/>
              <a:t>日后，</a:t>
            </a:r>
            <a:r>
              <a:rPr lang="en-US" altLang="zh-CN" sz="2000" b="1" dirty="0"/>
              <a:t>《</a:t>
            </a:r>
            <a:r>
              <a:rPr lang="zh-CN" altLang="en-US" sz="2000" b="1" dirty="0"/>
              <a:t>自然人办理商标注册申请注意事项 </a:t>
            </a:r>
            <a:r>
              <a:rPr lang="en-US" altLang="zh-CN" sz="2000" b="1" dirty="0"/>
              <a:t>》</a:t>
            </a:r>
            <a:r>
              <a:rPr lang="zh-CN" altLang="en-US" sz="2000" b="1" dirty="0"/>
              <a:t>重新对注册人和注册范围进行限制。</a:t>
            </a:r>
            <a:endParaRPr lang="zh-CN" altLang="en-US" sz="2000" b="1" dirty="0"/>
          </a:p>
          <a:p>
            <a:pPr marL="609600" indent="-609600" eaLnBrk="1" hangingPunct="1"/>
            <a:r>
              <a:rPr lang="en-US" altLang="zh-CN" b="1" dirty="0"/>
              <a:t>2</a:t>
            </a:r>
            <a:r>
              <a:rPr lang="zh-CN" altLang="en-US" b="1" dirty="0"/>
              <a:t>、法人。</a:t>
            </a:r>
            <a:endParaRPr lang="zh-CN" altLang="en-US" b="1" dirty="0"/>
          </a:p>
          <a:p>
            <a:pPr marL="609600" indent="-609600" eaLnBrk="1" hangingPunct="1"/>
            <a:r>
              <a:rPr lang="en-US" altLang="zh-CN" b="1" dirty="0"/>
              <a:t>3</a:t>
            </a:r>
            <a:r>
              <a:rPr lang="zh-CN" altLang="en-US" b="1" dirty="0"/>
              <a:t>、其他组织。</a:t>
            </a:r>
            <a:r>
              <a:rPr lang="zh-CN" altLang="en-US" sz="2000" b="1" dirty="0"/>
              <a:t>合法成立，有一定的组织机构和财产，但又不具备法人资格的组织。</a:t>
            </a:r>
            <a:endParaRPr lang="zh-CN" altLang="en-US" sz="2000" b="1" dirty="0"/>
          </a:p>
          <a:p>
            <a:pPr marL="609600" indent="-609600" eaLnBrk="1" hangingPunct="1"/>
            <a:r>
              <a:rPr lang="en-US" altLang="zh-CN" b="1" dirty="0"/>
              <a:t>4</a:t>
            </a:r>
            <a:r>
              <a:rPr lang="zh-CN" altLang="en-US" b="1" dirty="0"/>
              <a:t>、两个以上的自然人、法人或其他组织</a:t>
            </a:r>
            <a:endParaRPr lang="en-US" altLang="zh-CN" b="1" dirty="0"/>
          </a:p>
          <a:p>
            <a:pPr marL="609600" indent="-609600" eaLnBrk="1" hangingPunct="1"/>
            <a:r>
              <a:rPr lang="zh-CN" altLang="en-US" sz="2000" b="1" dirty="0"/>
              <a:t>商标法第五条 两个以上的自然人、法人或者其他组织可以共同向商标局申请注册同一商标，共同享有和行使该商标专用权。</a:t>
            </a:r>
            <a:endParaRPr lang="en-US" altLang="zh-CN" sz="2000" b="1" dirty="0"/>
          </a:p>
          <a:p>
            <a:pPr marL="609600" indent="-609600" eaLnBrk="1" hangingPunct="1"/>
            <a:r>
              <a:rPr lang="zh-CN" altLang="en-US" sz="2000" b="1" dirty="0"/>
              <a:t>实施条例第十六条　共同申请注册同一商标或者办理其他共有商标事宜的，应当在申请书中指定一个代表人；没有指定代表人的，以申请书中顺序排列的第一人为代表人。</a:t>
            </a:r>
            <a:endParaRPr lang="zh-CN" altLang="en-US" sz="2000" b="1" dirty="0"/>
          </a:p>
        </p:txBody>
      </p:sp>
      <p:sp>
        <p:nvSpPr>
          <p:cNvPr id="27651"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三、商标注册</a:t>
            </a:r>
            <a:endParaRPr lang="zh-CN" altLang="en-US" kern="1200" dirty="0">
              <a:latin typeface="+mj-lt"/>
              <a:ea typeface="+mj-ea"/>
              <a:cs typeface="+mj-cs"/>
            </a:endParaRPr>
          </a:p>
        </p:txBody>
      </p:sp>
      <p:sp>
        <p:nvSpPr>
          <p:cNvPr id="2765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765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27654" name="Picture 2" descr="C:\Users\yan\Pictures\100030O37-0.jpg"/>
          <p:cNvPicPr>
            <a:picLocks noChangeAspect="1"/>
          </p:cNvPicPr>
          <p:nvPr/>
        </p:nvPicPr>
        <p:blipFill>
          <a:blip r:embed="rId1"/>
          <a:stretch>
            <a:fillRect/>
          </a:stretch>
        </p:blipFill>
        <p:spPr>
          <a:xfrm>
            <a:off x="8543925" y="203200"/>
            <a:ext cx="1685925" cy="16764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340485"/>
            <a:ext cx="5154295" cy="5061585"/>
          </a:xfrm>
        </p:spPr>
        <p:txBody>
          <a:bodyPr/>
          <a:lstStyle/>
          <a:p>
            <a:r>
              <a:rPr lang="zh-CN" altLang="en-US" sz="4000" b="1" dirty="0">
                <a:latin typeface="华文楷体" panose="02010600040101010101" charset="-122"/>
                <a:ea typeface="华文楷体" panose="02010600040101010101" charset="-122"/>
                <a:cs typeface="华文楷体" panose="02010600040101010101" charset="-122"/>
              </a:rPr>
              <a:t>第四条 自然人、法人或者其他组织在生产经营活动中，对其商品或者服务需要取得商标专用权的，应当向商标局申请商标注册。</a:t>
            </a:r>
            <a:r>
              <a:rPr lang="zh-CN" altLang="en-US" sz="4000" b="1" dirty="0">
                <a:solidFill>
                  <a:srgbClr val="FF0000"/>
                </a:solidFill>
                <a:latin typeface="华文楷体" panose="02010600040101010101" charset="-122"/>
                <a:ea typeface="华文楷体" panose="02010600040101010101" charset="-122"/>
                <a:cs typeface="华文楷体" panose="02010600040101010101" charset="-122"/>
              </a:rPr>
              <a:t>不以使用为目的的恶意商标注册申请，应当予以驳回。</a:t>
            </a:r>
            <a:endParaRPr lang="zh-CN" altLang="en-US" sz="4000" b="1" dirty="0">
              <a:solidFill>
                <a:srgbClr val="FF0000"/>
              </a:solidFill>
              <a:latin typeface="华文楷体" panose="02010600040101010101" charset="-122"/>
              <a:ea typeface="华文楷体" panose="02010600040101010101" charset="-122"/>
              <a:cs typeface="华文楷体" panose="02010600040101010101" charset="-122"/>
            </a:endParaRPr>
          </a:p>
        </p:txBody>
      </p:sp>
      <p:sp>
        <p:nvSpPr>
          <p:cNvPr id="3" name="标题 2"/>
          <p:cNvSpPr>
            <a:spLocks noGrp="1"/>
          </p:cNvSpPr>
          <p:nvPr>
            <p:ph type="title"/>
          </p:nvPr>
        </p:nvSpPr>
        <p:spPr/>
        <p:txBody>
          <a:bodyPr/>
          <a:lstStyle/>
          <a:p>
            <a:r>
              <a:rPr lang="zh-CN" altLang="en-US"/>
              <a:t>（二）禁止恶意注册</a:t>
            </a:r>
            <a:endParaRPr lang="zh-CN" altLang="en-US"/>
          </a:p>
        </p:txBody>
      </p:sp>
      <p:pic>
        <p:nvPicPr>
          <p:cNvPr id="4" name="图片 3"/>
          <p:cNvPicPr>
            <a:picLocks noChangeAspect="1"/>
          </p:cNvPicPr>
          <p:nvPr/>
        </p:nvPicPr>
        <p:blipFill>
          <a:blip r:embed="rId1"/>
          <a:stretch>
            <a:fillRect/>
          </a:stretch>
        </p:blipFill>
        <p:spPr>
          <a:xfrm>
            <a:off x="5993130" y="201930"/>
            <a:ext cx="6198870" cy="6461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1"/>
          </p:nvPr>
        </p:nvSpPr>
        <p:spPr>
          <a:xfrm>
            <a:off x="838200" y="1369147"/>
            <a:ext cx="10515600" cy="5060950"/>
          </a:xfrm>
        </p:spPr>
        <p:txBody>
          <a:bodyPr vert="horz" wrap="square" anchor="t"/>
          <a:lstStyle/>
          <a:p>
            <a:pPr eaLnBrk="1" hangingPunct="1">
              <a:lnSpc>
                <a:spcPct val="100000"/>
              </a:lnSpc>
            </a:pPr>
            <a:r>
              <a:rPr lang="zh-CN" altLang="zh-CN" b="1" dirty="0"/>
              <a:t>　</a:t>
            </a:r>
            <a:r>
              <a:rPr lang="zh-CN" altLang="zh-CN" sz="3200" b="1" dirty="0"/>
              <a:t>第十五条 未经授权，</a:t>
            </a:r>
            <a:r>
              <a:rPr lang="zh-CN" altLang="zh-CN" sz="3200" b="1" dirty="0">
                <a:solidFill>
                  <a:srgbClr val="FF0000"/>
                </a:solidFill>
              </a:rPr>
              <a:t>代理人或者代表人</a:t>
            </a:r>
            <a:r>
              <a:rPr lang="zh-CN" altLang="zh-CN" sz="3200" b="1" dirty="0"/>
              <a:t>以自己的名义将被代理人或者被代表人的商标进行注册，被代理人或者被代表人提出异议的，不予注册并禁止使用。</a:t>
            </a:r>
            <a:endParaRPr lang="zh-CN" altLang="zh-CN" sz="3200" b="1" dirty="0"/>
          </a:p>
          <a:p>
            <a:pPr eaLnBrk="1" hangingPunct="1">
              <a:lnSpc>
                <a:spcPct val="100000"/>
              </a:lnSpc>
            </a:pPr>
            <a:r>
              <a:rPr lang="zh-CN" altLang="zh-CN" sz="3200" b="1" dirty="0"/>
              <a:t>　　就同一种商品或者类似商品申请注册的商标与他人在先使用的未注册商标相同或者近似，申请人与该他人</a:t>
            </a:r>
            <a:r>
              <a:rPr lang="zh-CN" altLang="zh-CN" sz="3200" b="1" dirty="0">
                <a:solidFill>
                  <a:srgbClr val="FF0000"/>
                </a:solidFill>
              </a:rPr>
              <a:t>具有前款规定以外的合同、业务往来关系或者其他关系</a:t>
            </a:r>
            <a:r>
              <a:rPr lang="zh-CN" altLang="zh-CN" sz="3200" b="1" dirty="0"/>
              <a:t>而明知该他人商标存在，该他人提出异议的，不予注册。</a:t>
            </a:r>
            <a:endParaRPr lang="zh-CN" altLang="zh-CN" sz="3200" b="1" dirty="0"/>
          </a:p>
        </p:txBody>
      </p:sp>
      <p:sp>
        <p:nvSpPr>
          <p:cNvPr id="28675"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（三）禁止抢注</a:t>
            </a:r>
            <a:endParaRPr lang="zh-CN" altLang="en-US" kern="1200" dirty="0">
              <a:latin typeface="+mj-lt"/>
              <a:ea typeface="+mj-ea"/>
              <a:cs typeface="+mj-cs"/>
            </a:endParaRPr>
          </a:p>
        </p:txBody>
      </p:sp>
      <p:sp>
        <p:nvSpPr>
          <p:cNvPr id="28676"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8677"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eaLnBrk="1" hangingPunct="1">
              <a:lnSpc>
                <a:spcPct val="100000"/>
              </a:lnSpc>
              <a:buClrTx/>
              <a:buSzTx/>
            </a:pPr>
            <a:r>
              <a:rPr lang="zh-CN" altLang="en-US" sz="3600" b="1" dirty="0"/>
              <a:t>第三十条 申请注册的商标，凡不符合</a:t>
            </a:r>
            <a:r>
              <a:rPr lang="zh-CN" altLang="en-US" sz="3600" b="1" dirty="0">
                <a:solidFill>
                  <a:schemeClr val="accent3"/>
                </a:solidFill>
              </a:rPr>
              <a:t>本法有关规定</a:t>
            </a:r>
            <a:r>
              <a:rPr lang="zh-CN" altLang="en-US" sz="3600" b="1" dirty="0"/>
              <a:t>或者</a:t>
            </a:r>
            <a:r>
              <a:rPr lang="zh-CN" altLang="en-US" sz="3600" b="1" dirty="0">
                <a:solidFill>
                  <a:schemeClr val="accent3"/>
                </a:solidFill>
              </a:rPr>
              <a:t>同他人在同一种商品或者类似商品上已经注册的或者初步审定的商标相同或者近似</a:t>
            </a:r>
            <a:r>
              <a:rPr lang="zh-CN" altLang="en-US" sz="3600" b="1" dirty="0"/>
              <a:t>的，由商标局驳回申请，不予公告。</a:t>
            </a:r>
            <a:endParaRPr lang="zh-CN" altLang="en-US" sz="3600" b="1" dirty="0"/>
          </a:p>
        </p:txBody>
      </p:sp>
      <p:sp>
        <p:nvSpPr>
          <p:cNvPr id="3" name="标题 2"/>
          <p:cNvSpPr>
            <a:spLocks noGrp="1"/>
          </p:cNvSpPr>
          <p:nvPr>
            <p:ph type="title"/>
          </p:nvPr>
        </p:nvSpPr>
        <p:spPr/>
        <p:txBody>
          <a:bodyPr/>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p:cNvSpPr>
          <p:nvPr>
            <p:ph idx="1"/>
          </p:nvPr>
        </p:nvSpPr>
        <p:spPr>
          <a:xfrm>
            <a:off x="838200" y="1341438"/>
            <a:ext cx="10515600" cy="5060950"/>
          </a:xfrm>
        </p:spPr>
        <p:txBody>
          <a:bodyPr vert="horz" wrap="square" anchor="t"/>
          <a:lstStyle/>
          <a:p>
            <a:pPr eaLnBrk="1" hangingPunct="1"/>
            <a:r>
              <a:rPr lang="zh-CN" altLang="en-US" sz="3200" b="1" dirty="0"/>
              <a:t>（一）什么是商标</a:t>
            </a:r>
            <a:endParaRPr lang="zh-CN" altLang="en-US" sz="3200" b="1" dirty="0"/>
          </a:p>
          <a:p>
            <a:pPr eaLnBrk="1" hangingPunct="1"/>
            <a:r>
              <a:rPr lang="zh-CN" altLang="en-US" sz="3200" b="1" dirty="0"/>
              <a:t>中文中又称为品牌，英文中称为</a:t>
            </a:r>
            <a:r>
              <a:rPr lang="en-US" altLang="zh-CN" sz="3200" b="1" dirty="0"/>
              <a:t>mark </a:t>
            </a:r>
            <a:r>
              <a:rPr lang="zh-CN" altLang="en-US" sz="3200" b="1" dirty="0"/>
              <a:t>或</a:t>
            </a:r>
            <a:r>
              <a:rPr lang="en-US" altLang="zh-CN" sz="3200" b="1" dirty="0"/>
              <a:t>trade mark</a:t>
            </a:r>
            <a:r>
              <a:rPr lang="zh-CN" altLang="en-US" sz="3200" b="1" dirty="0"/>
              <a:t>或 </a:t>
            </a:r>
            <a:r>
              <a:rPr lang="en-US" altLang="zh-CN" sz="3200" b="1" dirty="0"/>
              <a:t>brand </a:t>
            </a:r>
            <a:r>
              <a:rPr lang="zh-CN" altLang="en-US" sz="3200" b="1" dirty="0"/>
              <a:t>，指的是商品或服务的标记。</a:t>
            </a:r>
            <a:endParaRPr lang="zh-CN" altLang="en-US" sz="3200" b="1" dirty="0"/>
          </a:p>
          <a:p>
            <a:pPr eaLnBrk="1" hangingPunct="1"/>
            <a:r>
              <a:rPr lang="zh-CN" altLang="en-US" sz="3200" b="1" dirty="0"/>
              <a:t>（二）商标的作用</a:t>
            </a:r>
            <a:endParaRPr lang="zh-CN" altLang="en-US" sz="3200" b="1" dirty="0"/>
          </a:p>
          <a:p>
            <a:pPr eaLnBrk="1" hangingPunct="1"/>
            <a:r>
              <a:rPr lang="zh-CN" altLang="en-US" sz="3200" b="1" dirty="0"/>
              <a:t>基本的作用是区分商品和服务的来源。</a:t>
            </a:r>
            <a:endParaRPr lang="zh-CN" altLang="en-US" sz="3200" b="1" dirty="0"/>
          </a:p>
          <a:p>
            <a:pPr eaLnBrk="1" hangingPunct="1"/>
            <a:r>
              <a:rPr lang="zh-CN" altLang="en-US" sz="3200" b="1" dirty="0"/>
              <a:t>延伸的功能：代表企业形象和商誉；体现个人身份及生活方式；成为一种无形财产。</a:t>
            </a:r>
            <a:endParaRPr lang="zh-CN" altLang="en-US" sz="3200" b="1" dirty="0"/>
          </a:p>
        </p:txBody>
      </p:sp>
      <p:sp>
        <p:nvSpPr>
          <p:cNvPr id="8195"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一、商标概述</a:t>
            </a:r>
            <a:endParaRPr lang="zh-CN" altLang="en-US" kern="1200" dirty="0">
              <a:latin typeface="+mj-lt"/>
              <a:ea typeface="+mj-ea"/>
              <a:cs typeface="+mj-cs"/>
            </a:endParaRPr>
          </a:p>
        </p:txBody>
      </p:sp>
      <p:sp>
        <p:nvSpPr>
          <p:cNvPr id="819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819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1"/>
          </p:nvPr>
        </p:nvSpPr>
        <p:spPr>
          <a:xfrm>
            <a:off x="838200" y="1341438"/>
            <a:ext cx="10515600" cy="5060950"/>
          </a:xfrm>
        </p:spPr>
        <p:txBody>
          <a:bodyPr vert="horz" wrap="square" anchor="t"/>
          <a:lstStyle/>
          <a:p>
            <a:pPr eaLnBrk="1" hangingPunct="1">
              <a:lnSpc>
                <a:spcPct val="100000"/>
              </a:lnSpc>
            </a:pPr>
            <a:r>
              <a:rPr lang="zh-CN" altLang="en-US" sz="3600" b="1" dirty="0"/>
              <a:t>第三十二条 </a:t>
            </a:r>
            <a:endParaRPr lang="en-US" altLang="zh-CN" sz="3600" b="1" dirty="0"/>
          </a:p>
          <a:p>
            <a:pPr eaLnBrk="1" hangingPunct="1">
              <a:lnSpc>
                <a:spcPct val="100000"/>
              </a:lnSpc>
            </a:pPr>
            <a:r>
              <a:rPr lang="zh-CN" altLang="en-US" sz="3600" b="1" dirty="0"/>
              <a:t>申请商标注册不得损害他人现有的</a:t>
            </a:r>
            <a:r>
              <a:rPr lang="zh-CN" altLang="en-US" sz="3600" b="1" dirty="0">
                <a:solidFill>
                  <a:srgbClr val="FF0000"/>
                </a:solidFill>
              </a:rPr>
              <a:t>在先权利</a:t>
            </a:r>
            <a:r>
              <a:rPr lang="zh-CN" altLang="en-US" sz="3600" b="1" dirty="0"/>
              <a:t>，也不得以</a:t>
            </a:r>
            <a:r>
              <a:rPr lang="zh-CN" altLang="en-US" sz="3600" b="1" dirty="0">
                <a:solidFill>
                  <a:srgbClr val="FFC000"/>
                </a:solidFill>
              </a:rPr>
              <a:t>不正当手段</a:t>
            </a:r>
            <a:r>
              <a:rPr lang="zh-CN" altLang="en-US" sz="3600" b="1" dirty="0">
                <a:solidFill>
                  <a:srgbClr val="FF0000"/>
                </a:solidFill>
              </a:rPr>
              <a:t>抢先注册</a:t>
            </a:r>
            <a:r>
              <a:rPr lang="zh-CN" altLang="en-US" sz="3600" b="1" dirty="0"/>
              <a:t>他人已经使用并有一定影响的商标。</a:t>
            </a:r>
            <a:endParaRPr lang="zh-CN" altLang="en-US" sz="3600" b="1" dirty="0"/>
          </a:p>
        </p:txBody>
      </p:sp>
      <p:sp>
        <p:nvSpPr>
          <p:cNvPr id="29699"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2970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970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descr="C:\Documents and Settings\yan\My Documents\My Pictures\ORI.jpg"/>
          <p:cNvPicPr>
            <a:picLocks noChangeAspect="1"/>
          </p:cNvPicPr>
          <p:nvPr/>
        </p:nvPicPr>
        <p:blipFill>
          <a:blip r:embed="rId1"/>
          <a:stretch>
            <a:fillRect/>
          </a:stretch>
        </p:blipFill>
        <p:spPr>
          <a:xfrm>
            <a:off x="5810250" y="428625"/>
            <a:ext cx="1881188" cy="1955800"/>
          </a:xfrm>
          <a:prstGeom prst="rect">
            <a:avLst/>
          </a:prstGeom>
          <a:noFill/>
          <a:ln w="9525">
            <a:noFill/>
          </a:ln>
        </p:spPr>
      </p:pic>
      <p:pic>
        <p:nvPicPr>
          <p:cNvPr id="30724" name="Picture 3"/>
          <p:cNvPicPr>
            <a:picLocks noChangeAspect="1"/>
          </p:cNvPicPr>
          <p:nvPr/>
        </p:nvPicPr>
        <p:blipFill>
          <a:blip r:embed="rId2"/>
          <a:stretch>
            <a:fillRect/>
          </a:stretch>
        </p:blipFill>
        <p:spPr>
          <a:xfrm>
            <a:off x="7810500" y="357188"/>
            <a:ext cx="1985963" cy="2163762"/>
          </a:xfrm>
          <a:prstGeom prst="rect">
            <a:avLst/>
          </a:prstGeom>
          <a:noFill/>
          <a:ln w="9525">
            <a:noFill/>
          </a:ln>
        </p:spPr>
      </p:pic>
      <p:pic>
        <p:nvPicPr>
          <p:cNvPr id="30725" name="Picture 4"/>
          <p:cNvPicPr>
            <a:picLocks noChangeAspect="1"/>
          </p:cNvPicPr>
          <p:nvPr/>
        </p:nvPicPr>
        <p:blipFill>
          <a:blip r:embed="rId3"/>
          <a:stretch>
            <a:fillRect/>
          </a:stretch>
        </p:blipFill>
        <p:spPr>
          <a:xfrm>
            <a:off x="6167438" y="2428875"/>
            <a:ext cx="3470275" cy="1866900"/>
          </a:xfrm>
          <a:prstGeom prst="rect">
            <a:avLst/>
          </a:prstGeom>
          <a:noFill/>
          <a:ln w="9525">
            <a:noFill/>
          </a:ln>
        </p:spPr>
      </p:pic>
      <p:pic>
        <p:nvPicPr>
          <p:cNvPr id="30726" name="Picture 6" descr="C:\Users\yan\Pictures\ORI.JPG"/>
          <p:cNvPicPr>
            <a:picLocks noChangeAspect="1"/>
          </p:cNvPicPr>
          <p:nvPr/>
        </p:nvPicPr>
        <p:blipFill>
          <a:blip r:embed="rId4"/>
          <a:stretch>
            <a:fillRect/>
          </a:stretch>
        </p:blipFill>
        <p:spPr>
          <a:xfrm>
            <a:off x="6310313" y="4214813"/>
            <a:ext cx="3302000" cy="857250"/>
          </a:xfrm>
          <a:prstGeom prst="rect">
            <a:avLst/>
          </a:prstGeom>
          <a:noFill/>
          <a:ln w="9525">
            <a:noFill/>
          </a:ln>
        </p:spPr>
      </p:pic>
      <p:sp>
        <p:nvSpPr>
          <p:cNvPr id="30727"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pic>
        <p:nvPicPr>
          <p:cNvPr id="2" name="内容占位符 1"/>
          <p:cNvPicPr>
            <a:picLocks noGrp="1" noChangeAspect="1"/>
          </p:cNvPicPr>
          <p:nvPr>
            <p:ph idx="1"/>
          </p:nvPr>
        </p:nvPicPr>
        <p:blipFill>
          <a:blip r:embed="rId5"/>
          <a:stretch>
            <a:fillRect/>
          </a:stretch>
        </p:blipFill>
        <p:spPr>
          <a:xfrm>
            <a:off x="1923328" y="1252538"/>
            <a:ext cx="3728172" cy="424711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97485" y="1002665"/>
            <a:ext cx="10902315" cy="48533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6" name="内容占位符 5"/>
          <p:cNvPicPr>
            <a:picLocks noChangeAspect="1"/>
          </p:cNvPicPr>
          <p:nvPr>
            <p:ph idx="1"/>
          </p:nvPr>
        </p:nvPicPr>
        <p:blipFill>
          <a:blip r:embed="rId1"/>
          <a:stretch>
            <a:fillRect/>
          </a:stretch>
        </p:blipFill>
        <p:spPr>
          <a:xfrm>
            <a:off x="584835" y="328295"/>
            <a:ext cx="5027930" cy="6040120"/>
          </a:xfrm>
          <a:prstGeom prst="rect">
            <a:avLst/>
          </a:prstGeom>
        </p:spPr>
      </p:pic>
      <p:pic>
        <p:nvPicPr>
          <p:cNvPr id="7" name="图片 6"/>
          <p:cNvPicPr>
            <a:picLocks noChangeAspect="1"/>
          </p:cNvPicPr>
          <p:nvPr/>
        </p:nvPicPr>
        <p:blipFill>
          <a:blip r:embed="rId2"/>
          <a:stretch>
            <a:fillRect/>
          </a:stretch>
        </p:blipFill>
        <p:spPr>
          <a:xfrm>
            <a:off x="5890260" y="0"/>
            <a:ext cx="6301740" cy="71532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p:cNvSpPr>
            <a:spLocks noGrp="1"/>
          </p:cNvSpPr>
          <p:nvPr>
            <p:ph idx="1"/>
          </p:nvPr>
        </p:nvSpPr>
        <p:spPr>
          <a:xfrm>
            <a:off x="838200" y="1341438"/>
            <a:ext cx="10515600" cy="5060950"/>
          </a:xfrm>
        </p:spPr>
        <p:txBody>
          <a:bodyPr vert="horz" wrap="square" anchor="t"/>
          <a:lstStyle/>
          <a:p>
            <a:pPr eaLnBrk="1" hangingPunct="1">
              <a:lnSpc>
                <a:spcPct val="150000"/>
              </a:lnSpc>
            </a:pPr>
            <a:r>
              <a:rPr lang="zh-CN" altLang="zh-CN" sz="3200" b="1" dirty="0"/>
              <a:t>第十六条 商标中有商品的</a:t>
            </a:r>
            <a:r>
              <a:rPr lang="zh-CN" altLang="zh-CN" sz="3200" b="1" dirty="0">
                <a:solidFill>
                  <a:schemeClr val="accent3"/>
                </a:solidFill>
              </a:rPr>
              <a:t>地理标志</a:t>
            </a:r>
            <a:r>
              <a:rPr lang="zh-CN" altLang="zh-CN" sz="3200" b="1" dirty="0"/>
              <a:t>，而该商品并非来源于该标志所标示的地区，误导公众的，不予注册并禁止使用；但是，已经善意取得注册的继续有效。</a:t>
            </a:r>
            <a:endParaRPr lang="zh-CN" altLang="zh-CN" sz="3200" b="1" dirty="0"/>
          </a:p>
          <a:p>
            <a:pPr eaLnBrk="1" hangingPunct="1">
              <a:lnSpc>
                <a:spcPct val="150000"/>
              </a:lnSpc>
            </a:pPr>
            <a:r>
              <a:rPr lang="zh-CN" altLang="zh-CN" sz="3200" b="1" dirty="0"/>
              <a:t>　　前款所称地理标志，是指标示某商品来源于某地区，该商品的特定质量、信誉或者其他特征，主要由该地区的自然因素或者人文因素所决定的标志。</a:t>
            </a:r>
            <a:endParaRPr lang="zh-CN" altLang="zh-CN" sz="3200" b="1" dirty="0"/>
          </a:p>
          <a:p>
            <a:pPr eaLnBrk="1" hangingPunct="1"/>
            <a:endParaRPr lang="zh-CN" altLang="zh-CN" b="1" dirty="0"/>
          </a:p>
        </p:txBody>
      </p:sp>
      <p:sp>
        <p:nvSpPr>
          <p:cNvPr id="31747"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(四)商标与地理标志</a:t>
            </a:r>
            <a:endParaRPr lang="zh-CN" altLang="en-US" kern="1200" dirty="0">
              <a:latin typeface="+mj-lt"/>
              <a:ea typeface="+mj-ea"/>
              <a:cs typeface="+mj-cs"/>
            </a:endParaRPr>
          </a:p>
        </p:txBody>
      </p:sp>
      <p:sp>
        <p:nvSpPr>
          <p:cNvPr id="31748"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1749"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p:cNvSpPr>
          <p:nvPr>
            <p:ph idx="1"/>
          </p:nvPr>
        </p:nvSpPr>
        <p:spPr>
          <a:xfrm>
            <a:off x="838200" y="1341438"/>
            <a:ext cx="10515600" cy="5060950"/>
          </a:xfrm>
        </p:spPr>
        <p:txBody>
          <a:bodyPr vert="horz" wrap="square" anchor="t"/>
          <a:lstStyle/>
          <a:p>
            <a:pPr eaLnBrk="1" hangingPunct="1">
              <a:lnSpc>
                <a:spcPct val="150000"/>
              </a:lnSpc>
            </a:pPr>
            <a:r>
              <a:rPr lang="zh-CN" altLang="zh-CN" sz="3200" b="1" dirty="0"/>
              <a:t>第二十二条 商标注册申请人应当按规定的商品</a:t>
            </a:r>
            <a:r>
              <a:rPr lang="zh-CN" altLang="zh-CN" sz="3200" b="1" dirty="0">
                <a:solidFill>
                  <a:schemeClr val="accent3"/>
                </a:solidFill>
              </a:rPr>
              <a:t>分类表</a:t>
            </a:r>
            <a:r>
              <a:rPr lang="zh-CN" altLang="zh-CN" sz="3200" b="1" dirty="0"/>
              <a:t>填报使用商标的商品类别和商品名称，提出注册申请。</a:t>
            </a:r>
            <a:endParaRPr lang="zh-CN" altLang="zh-CN" sz="3200" b="1" dirty="0"/>
          </a:p>
          <a:p>
            <a:pPr eaLnBrk="1" hangingPunct="1">
              <a:lnSpc>
                <a:spcPct val="150000"/>
              </a:lnSpc>
            </a:pPr>
            <a:r>
              <a:rPr lang="zh-CN" altLang="zh-CN" sz="3200" b="1" dirty="0"/>
              <a:t>　　商标注册申请人可以通过一份申请就多个类别的商品申请注册同一商标。</a:t>
            </a:r>
            <a:endParaRPr lang="zh-CN" altLang="zh-CN" sz="3200" b="1" dirty="0"/>
          </a:p>
        </p:txBody>
      </p:sp>
      <p:sp>
        <p:nvSpPr>
          <p:cNvPr id="32771" name="Rectangle 2"/>
          <p:cNvSpPr>
            <a:spLocks noGrp="1"/>
          </p:cNvSpPr>
          <p:nvPr>
            <p:ph type="title"/>
          </p:nvPr>
        </p:nvSpPr>
        <p:spPr>
          <a:xfrm>
            <a:off x="814388" y="0"/>
            <a:ext cx="10539412" cy="1020763"/>
          </a:xfrm>
        </p:spPr>
        <p:txBody>
          <a:bodyPr vert="horz" wrap="square" anchor="b"/>
          <a:lstStyle/>
          <a:p>
            <a:pPr eaLnBrk="1" hangingPunct="1">
              <a:buNone/>
            </a:pPr>
            <a:r>
              <a:rPr lang="zh-CN" altLang="en-US" kern="1200" dirty="0">
                <a:latin typeface="+mj-lt"/>
                <a:ea typeface="+mj-ea"/>
                <a:cs typeface="+mj-cs"/>
              </a:rPr>
              <a:t>（四）商标注册申请</a:t>
            </a:r>
            <a:endParaRPr lang="zh-CN" altLang="en-US" kern="1200" dirty="0">
              <a:latin typeface="+mj-lt"/>
              <a:ea typeface="+mj-ea"/>
              <a:cs typeface="+mj-cs"/>
            </a:endParaRPr>
          </a:p>
        </p:txBody>
      </p:sp>
      <p:sp>
        <p:nvSpPr>
          <p:cNvPr id="3277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277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p:cNvSpPr>
          <p:nvPr>
            <p:ph idx="1"/>
          </p:nvPr>
        </p:nvSpPr>
        <p:spPr>
          <a:xfrm>
            <a:off x="838200" y="1341438"/>
            <a:ext cx="10515600" cy="5060950"/>
          </a:xfrm>
        </p:spPr>
        <p:txBody>
          <a:bodyPr vert="horz" wrap="square" anchor="t"/>
          <a:lstStyle/>
          <a:p>
            <a:pPr marL="812800" indent="-812800" eaLnBrk="1" hangingPunct="1">
              <a:lnSpc>
                <a:spcPct val="150000"/>
              </a:lnSpc>
              <a:buNone/>
            </a:pPr>
            <a:r>
              <a:rPr lang="zh-CN" altLang="en-US" sz="3200" b="1" dirty="0"/>
              <a:t>第二十八条 对申请注册的商标，商标局应当自收到商标注册申请文件之日起九个月内审查完毕，符合本法有关规定的，予以</a:t>
            </a:r>
            <a:r>
              <a:rPr lang="zh-CN" altLang="en-US" sz="3200" b="1" dirty="0">
                <a:solidFill>
                  <a:schemeClr val="accent3"/>
                </a:solidFill>
              </a:rPr>
              <a:t>初步审定公告</a:t>
            </a:r>
            <a:r>
              <a:rPr lang="zh-CN" altLang="en-US" sz="3200" b="1" dirty="0"/>
              <a:t>。</a:t>
            </a:r>
            <a:endParaRPr lang="en-US" altLang="zh-CN" sz="3200" b="1" dirty="0"/>
          </a:p>
        </p:txBody>
      </p:sp>
      <p:sp>
        <p:nvSpPr>
          <p:cNvPr id="33795"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（五）商标审查</a:t>
            </a:r>
            <a:endParaRPr lang="zh-CN" altLang="en-US" kern="1200" dirty="0">
              <a:latin typeface="+mj-lt"/>
              <a:ea typeface="+mj-ea"/>
              <a:cs typeface="+mj-cs"/>
            </a:endParaRPr>
          </a:p>
        </p:txBody>
      </p:sp>
      <p:sp>
        <p:nvSpPr>
          <p:cNvPr id="3379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379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p:cNvSpPr>
          <p:nvPr>
            <p:ph idx="1"/>
          </p:nvPr>
        </p:nvSpPr>
        <p:spPr>
          <a:xfrm>
            <a:off x="838200" y="1341438"/>
            <a:ext cx="10515600" cy="5060950"/>
          </a:xfrm>
        </p:spPr>
        <p:txBody>
          <a:bodyPr vert="horz" wrap="square" anchor="t"/>
          <a:lstStyle/>
          <a:p>
            <a:pPr>
              <a:lnSpc>
                <a:spcPct val="150000"/>
              </a:lnSpc>
            </a:pPr>
            <a:r>
              <a:rPr lang="zh-CN" altLang="zh-CN" b="1" dirty="0"/>
              <a:t>第三十条 申请注册的商标，凡</a:t>
            </a:r>
            <a:r>
              <a:rPr lang="zh-CN" altLang="zh-CN" b="1" dirty="0">
                <a:solidFill>
                  <a:schemeClr val="accent3"/>
                </a:solidFill>
              </a:rPr>
              <a:t>不符合本法有关规定</a:t>
            </a:r>
            <a:r>
              <a:rPr lang="zh-CN" altLang="zh-CN" b="1" dirty="0"/>
              <a:t>或者同他人在同一种商品或者类似商品上</a:t>
            </a:r>
            <a:r>
              <a:rPr lang="zh-CN" altLang="zh-CN" b="1" dirty="0">
                <a:solidFill>
                  <a:schemeClr val="accent3"/>
                </a:solidFill>
              </a:rPr>
              <a:t>已经注册的或者初步审定的商标相同或者近似</a:t>
            </a:r>
            <a:r>
              <a:rPr lang="zh-CN" altLang="zh-CN" b="1" dirty="0"/>
              <a:t>的，由商标局驳回申请，不予公告。</a:t>
            </a:r>
            <a:endParaRPr lang="zh-CN" altLang="zh-CN" b="1" dirty="0"/>
          </a:p>
          <a:p>
            <a:pPr>
              <a:lnSpc>
                <a:spcPct val="150000"/>
              </a:lnSpc>
            </a:pPr>
            <a:r>
              <a:rPr lang="zh-CN" altLang="zh-CN" b="1" dirty="0"/>
              <a:t>　　第三十一条 两个或者两个以上的商标注册申请人，在同一种商品或者类似商品上，以相同或者近似的商标申请注册的，初步审定并公告</a:t>
            </a:r>
            <a:r>
              <a:rPr lang="zh-CN" altLang="zh-CN" b="1" dirty="0">
                <a:solidFill>
                  <a:schemeClr val="accent3"/>
                </a:solidFill>
              </a:rPr>
              <a:t>申请在先</a:t>
            </a:r>
            <a:r>
              <a:rPr lang="zh-CN" altLang="zh-CN" b="1" dirty="0"/>
              <a:t>的商标；同一天申请的，初步审定并公告</a:t>
            </a:r>
            <a:r>
              <a:rPr lang="zh-CN" altLang="zh-CN" b="1" dirty="0">
                <a:solidFill>
                  <a:schemeClr val="accent3"/>
                </a:solidFill>
              </a:rPr>
              <a:t>使用在先</a:t>
            </a:r>
            <a:r>
              <a:rPr lang="zh-CN" altLang="zh-CN" b="1" dirty="0"/>
              <a:t>的商标，驳回其他人的申请，不予公告。</a:t>
            </a:r>
            <a:endParaRPr lang="zh-CN" altLang="zh-CN" b="1" dirty="0"/>
          </a:p>
          <a:p>
            <a:endParaRPr lang="zh-CN" altLang="zh-CN" dirty="0"/>
          </a:p>
          <a:p>
            <a:endParaRPr lang="zh-CN" altLang="zh-CN" dirty="0"/>
          </a:p>
          <a:p>
            <a:endParaRPr lang="zh-CN" altLang="zh-CN" dirty="0"/>
          </a:p>
        </p:txBody>
      </p:sp>
      <p:sp>
        <p:nvSpPr>
          <p:cNvPr id="34819" name="Rectangle 2"/>
          <p:cNvSpPr>
            <a:spLocks noGrp="1"/>
          </p:cNvSpPr>
          <p:nvPr>
            <p:ph type="title"/>
          </p:nvPr>
        </p:nvSpPr>
        <p:spPr>
          <a:xfrm>
            <a:off x="814388" y="0"/>
            <a:ext cx="10539412" cy="1020763"/>
          </a:xfrm>
        </p:spPr>
        <p:txBody>
          <a:bodyPr vert="horz" wrap="square" anchor="b"/>
          <a:lstStyle/>
          <a:p>
            <a:r>
              <a:rPr lang="zh-CN" altLang="en-US" kern="1200" dirty="0">
                <a:latin typeface="+mj-lt"/>
                <a:ea typeface="+mj-ea"/>
                <a:cs typeface="+mj-cs"/>
              </a:rPr>
              <a:t>审查的内容</a:t>
            </a:r>
            <a:endParaRPr lang="zh-CN" altLang="en-US" kern="1200" dirty="0">
              <a:latin typeface="+mj-lt"/>
              <a:ea typeface="+mj-ea"/>
              <a:cs typeface="+mj-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p:cNvSpPr>
          <p:nvPr>
            <p:ph idx="1"/>
          </p:nvPr>
        </p:nvSpPr>
        <p:spPr>
          <a:xfrm>
            <a:off x="838200" y="1341438"/>
            <a:ext cx="10515600" cy="5060950"/>
          </a:xfrm>
        </p:spPr>
        <p:txBody>
          <a:bodyPr vert="horz" wrap="square" anchor="t"/>
          <a:lstStyle/>
          <a:p>
            <a:pPr>
              <a:lnSpc>
                <a:spcPct val="150000"/>
              </a:lnSpc>
            </a:pPr>
            <a:r>
              <a:rPr lang="zh-CN" altLang="zh-CN" b="1" dirty="0"/>
              <a:t>第三十三条 对初步审定公告的商标，自公告之日起</a:t>
            </a:r>
            <a:r>
              <a:rPr lang="zh-CN" altLang="zh-CN" b="1" dirty="0">
                <a:solidFill>
                  <a:schemeClr val="accent3"/>
                </a:solidFill>
              </a:rPr>
              <a:t>三个月</a:t>
            </a:r>
            <a:r>
              <a:rPr lang="zh-CN" altLang="zh-CN" b="1" dirty="0"/>
              <a:t>内，</a:t>
            </a:r>
            <a:r>
              <a:rPr lang="zh-CN" altLang="zh-CN" b="1" dirty="0">
                <a:solidFill>
                  <a:schemeClr val="accent3"/>
                </a:solidFill>
              </a:rPr>
              <a:t>在先权利人、利害关系人</a:t>
            </a:r>
            <a:r>
              <a:rPr lang="zh-CN" altLang="zh-CN" b="1" dirty="0"/>
              <a:t>认为违反本法第十三条第二款和第三款、第十五条、第十六条第一款、第三十条、第三十一条、第三十二条规定的，或者</a:t>
            </a:r>
            <a:r>
              <a:rPr lang="zh-CN" altLang="zh-CN" b="1" dirty="0">
                <a:solidFill>
                  <a:schemeClr val="accent3"/>
                </a:solidFill>
              </a:rPr>
              <a:t>任何人</a:t>
            </a:r>
            <a:r>
              <a:rPr lang="zh-CN" altLang="zh-CN" b="1" dirty="0"/>
              <a:t>认为违反本法第十条、第十一条、第十二条规定的，可以向商标局提出异议。公告期满无异议的，予以核准注册，发给商标注 册证，并予公告。</a:t>
            </a:r>
            <a:endParaRPr lang="zh-CN" altLang="zh-CN" b="1" dirty="0"/>
          </a:p>
        </p:txBody>
      </p:sp>
      <p:sp>
        <p:nvSpPr>
          <p:cNvPr id="35843" name="Rectangle 2"/>
          <p:cNvSpPr>
            <a:spLocks noGrp="1"/>
          </p:cNvSpPr>
          <p:nvPr>
            <p:ph type="title"/>
          </p:nvPr>
        </p:nvSpPr>
        <p:spPr>
          <a:xfrm>
            <a:off x="814388" y="0"/>
            <a:ext cx="10539412" cy="1020763"/>
          </a:xfrm>
        </p:spPr>
        <p:txBody>
          <a:bodyPr vert="horz" wrap="square" anchor="b"/>
          <a:lstStyle/>
          <a:p>
            <a:r>
              <a:rPr lang="zh-CN" altLang="en-US" kern="1200" dirty="0">
                <a:latin typeface="+mj-lt"/>
                <a:ea typeface="+mj-ea"/>
                <a:cs typeface="+mj-cs"/>
              </a:rPr>
              <a:t>（六）商标异议</a:t>
            </a:r>
            <a:endParaRPr lang="zh-CN" altLang="en-US" kern="1200" dirty="0">
              <a:latin typeface="+mj-lt"/>
              <a:ea typeface="+mj-ea"/>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1"/>
          <p:cNvSpPr>
            <a:spLocks noGrp="1"/>
          </p:cNvSpPr>
          <p:nvPr>
            <p:ph idx="1"/>
          </p:nvPr>
        </p:nvSpPr>
        <p:spPr>
          <a:xfrm>
            <a:off x="838200" y="1341438"/>
            <a:ext cx="10515600" cy="5060950"/>
          </a:xfrm>
        </p:spPr>
        <p:txBody>
          <a:bodyPr vert="horz" wrap="square" anchor="t"/>
          <a:lstStyle/>
          <a:p>
            <a:pPr>
              <a:lnSpc>
                <a:spcPct val="100000"/>
              </a:lnSpc>
            </a:pPr>
            <a:r>
              <a:rPr lang="zh-CN" altLang="en-US" sz="3200" dirty="0"/>
              <a:t>第三十四条 对</a:t>
            </a:r>
            <a:r>
              <a:rPr lang="zh-CN" altLang="en-US" sz="3200" dirty="0">
                <a:solidFill>
                  <a:schemeClr val="accent3"/>
                </a:solidFill>
              </a:rPr>
              <a:t>驳回申请</a:t>
            </a:r>
            <a:r>
              <a:rPr lang="zh-CN" altLang="en-US" sz="3200" dirty="0"/>
              <a:t>、</a:t>
            </a:r>
            <a:r>
              <a:rPr lang="zh-CN" altLang="en-US" sz="3200" dirty="0">
                <a:solidFill>
                  <a:schemeClr val="accent3"/>
                </a:solidFill>
              </a:rPr>
              <a:t>不予公告</a:t>
            </a:r>
            <a:r>
              <a:rPr lang="zh-CN" altLang="en-US" sz="3200" dirty="0"/>
              <a:t>的商标，商标局应当书面通知商标注册申请人。商标注册申请人不服的，可以自收到通知之日起十五日内向商标评审委员会申请复审。商标评审委员会应当自收到申请之日起九个月内做出决定，并书面通知申请人。有特殊情况需要延长的，经国务院工商行政管理部门批准，可以延长三个月。当事人对商标评审委员会的决定不服的，可以自收到通知之日起三十日</a:t>
            </a:r>
            <a:r>
              <a:rPr lang="zh-CN" altLang="en-US" sz="3200" dirty="0">
                <a:solidFill>
                  <a:schemeClr val="accent3"/>
                </a:solidFill>
              </a:rPr>
              <a:t>内向人民法院起诉</a:t>
            </a:r>
            <a:r>
              <a:rPr lang="zh-CN" altLang="en-US" sz="3200" dirty="0"/>
              <a:t>。</a:t>
            </a:r>
            <a:endParaRPr lang="zh-CN" altLang="en-US" sz="3200" dirty="0"/>
          </a:p>
        </p:txBody>
      </p:sp>
      <p:sp>
        <p:nvSpPr>
          <p:cNvPr id="36867" name="标题 2"/>
          <p:cNvSpPr>
            <a:spLocks noGrp="1"/>
          </p:cNvSpPr>
          <p:nvPr>
            <p:ph type="title"/>
          </p:nvPr>
        </p:nvSpPr>
        <p:spPr>
          <a:xfrm>
            <a:off x="814388" y="0"/>
            <a:ext cx="10539412" cy="1020763"/>
          </a:xfrm>
        </p:spPr>
        <p:txBody>
          <a:bodyPr vert="horz" wrap="square" anchor="b"/>
          <a:lstStyle/>
          <a:p>
            <a:pPr>
              <a:buNone/>
            </a:pPr>
            <a:r>
              <a:rPr lang="zh-CN" altLang="en-US" kern="1200" dirty="0">
                <a:latin typeface="+mj-lt"/>
                <a:ea typeface="+mj-ea"/>
                <a:cs typeface="+mj-cs"/>
              </a:rPr>
              <a:t>（七）复审和行政诉讼</a:t>
            </a:r>
            <a:endParaRPr lang="zh-CN" altLang="en-US" kern="1200" dirty="0">
              <a:latin typeface="+mj-lt"/>
              <a:ea typeface="+mj-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838200" y="1341438"/>
            <a:ext cx="10515600" cy="5060950"/>
          </a:xfrm>
        </p:spPr>
        <p:txBody>
          <a:bodyPr vert="horz" wrap="square" anchor="t"/>
          <a:lstStyle/>
          <a:p>
            <a:pPr eaLnBrk="1" hangingPunct="1"/>
            <a:r>
              <a:rPr lang="en-US" altLang="zh-CN" sz="3600" b="1" dirty="0"/>
              <a:t>1982</a:t>
            </a:r>
            <a:r>
              <a:rPr lang="zh-CN" altLang="en-US" sz="3600" b="1" dirty="0"/>
              <a:t>年制定</a:t>
            </a:r>
            <a:r>
              <a:rPr lang="en-US" altLang="zh-CN" sz="3600" b="1" dirty="0"/>
              <a:t>《</a:t>
            </a:r>
            <a:r>
              <a:rPr lang="zh-CN" altLang="en-US" sz="3600" b="1" dirty="0"/>
              <a:t>中华人民共和国商标法</a:t>
            </a:r>
            <a:r>
              <a:rPr lang="en-US" altLang="zh-CN" sz="3600" b="1" dirty="0"/>
              <a:t>》</a:t>
            </a:r>
            <a:endParaRPr lang="en-US" altLang="zh-CN" sz="3600" b="1" dirty="0"/>
          </a:p>
          <a:p>
            <a:pPr eaLnBrk="1" hangingPunct="1"/>
            <a:r>
              <a:rPr lang="en-US" altLang="zh-CN" sz="3600" b="1" dirty="0"/>
              <a:t>1993</a:t>
            </a:r>
            <a:r>
              <a:rPr lang="zh-CN" altLang="en-US" sz="3600" b="1" dirty="0"/>
              <a:t>年商标法第一次修改</a:t>
            </a:r>
            <a:endParaRPr lang="en-US" altLang="zh-CN" sz="3600" b="1" dirty="0"/>
          </a:p>
          <a:p>
            <a:pPr eaLnBrk="1" hangingPunct="1"/>
            <a:r>
              <a:rPr lang="en-US" altLang="zh-CN" sz="3600" b="1" dirty="0"/>
              <a:t>2001</a:t>
            </a:r>
            <a:r>
              <a:rPr lang="zh-CN" altLang="en-US" sz="3600" b="1" dirty="0"/>
              <a:t>年商标法第二次修改</a:t>
            </a:r>
            <a:endParaRPr lang="en-US" altLang="zh-CN" sz="3600" b="1" dirty="0"/>
          </a:p>
          <a:p>
            <a:pPr eaLnBrk="1" hangingPunct="1"/>
            <a:r>
              <a:rPr lang="en-US" altLang="zh-CN" sz="3600" b="1" dirty="0"/>
              <a:t>2013</a:t>
            </a:r>
            <a:r>
              <a:rPr lang="zh-CN" altLang="en-US" sz="3600" b="1" dirty="0"/>
              <a:t>年</a:t>
            </a:r>
            <a:r>
              <a:rPr lang="en-US" altLang="zh-CN" sz="3600" b="1" dirty="0"/>
              <a:t>8</a:t>
            </a:r>
            <a:r>
              <a:rPr lang="zh-CN" altLang="en-US" sz="3600" b="1" dirty="0"/>
              <a:t>月</a:t>
            </a:r>
            <a:r>
              <a:rPr lang="en-US" altLang="zh-CN" sz="3600" b="1" dirty="0"/>
              <a:t>30</a:t>
            </a:r>
            <a:r>
              <a:rPr lang="zh-CN" altLang="en-US" sz="3600" b="1" dirty="0"/>
              <a:t>日商标法第三次修改，于</a:t>
            </a:r>
            <a:r>
              <a:rPr lang="en-US" altLang="zh-CN" sz="3600" b="1" dirty="0"/>
              <a:t>2014</a:t>
            </a:r>
            <a:r>
              <a:rPr lang="zh-CN" altLang="en-US" sz="3600" b="1" dirty="0"/>
              <a:t>年</a:t>
            </a:r>
            <a:r>
              <a:rPr lang="en-US" altLang="zh-CN" sz="3600" b="1" dirty="0"/>
              <a:t>5</a:t>
            </a:r>
            <a:r>
              <a:rPr lang="zh-CN" altLang="en-US" sz="3600" b="1" dirty="0"/>
              <a:t>月</a:t>
            </a:r>
            <a:r>
              <a:rPr lang="en-US" altLang="zh-CN" sz="3600" b="1" dirty="0"/>
              <a:t>1</a:t>
            </a:r>
            <a:r>
              <a:rPr lang="zh-CN" altLang="en-US" sz="3600" b="1" dirty="0"/>
              <a:t>日起施行。</a:t>
            </a:r>
            <a:endParaRPr lang="zh-CN" altLang="en-US" sz="3600" b="1" dirty="0"/>
          </a:p>
          <a:p>
            <a:pPr eaLnBrk="1" hangingPunct="1"/>
            <a:r>
              <a:rPr lang="en-US" altLang="zh-CN" sz="3600" b="1" dirty="0"/>
              <a:t>2019</a:t>
            </a:r>
            <a:r>
              <a:rPr lang="zh-CN" altLang="en-US" sz="3600" b="1" dirty="0"/>
              <a:t>年</a:t>
            </a:r>
            <a:r>
              <a:rPr lang="en-US" altLang="zh-CN" sz="3600" b="1" dirty="0"/>
              <a:t>4</a:t>
            </a:r>
            <a:r>
              <a:rPr lang="zh-CN" altLang="en-US" sz="3600" b="1" dirty="0"/>
              <a:t>月</a:t>
            </a:r>
            <a:r>
              <a:rPr lang="en-US" altLang="zh-CN" sz="3600" b="1" dirty="0"/>
              <a:t>23</a:t>
            </a:r>
            <a:r>
              <a:rPr lang="zh-CN" altLang="en-US" sz="3600" b="1" dirty="0"/>
              <a:t>日商标法第四次修改，于</a:t>
            </a:r>
            <a:r>
              <a:rPr lang="en-US" altLang="zh-CN" sz="3600" b="1" dirty="0"/>
              <a:t>2019</a:t>
            </a:r>
            <a:r>
              <a:rPr lang="zh-CN" altLang="en-US" sz="3600" b="1" dirty="0"/>
              <a:t>年</a:t>
            </a:r>
            <a:r>
              <a:rPr lang="en-US" altLang="zh-CN" sz="3600" b="1" dirty="0"/>
              <a:t>11</a:t>
            </a:r>
            <a:r>
              <a:rPr lang="zh-CN" altLang="en-US" sz="3600" b="1" dirty="0"/>
              <a:t>月</a:t>
            </a:r>
            <a:r>
              <a:rPr lang="en-US" altLang="zh-CN" sz="3600" b="1" dirty="0"/>
              <a:t>1</a:t>
            </a:r>
            <a:r>
              <a:rPr lang="zh-CN" altLang="en-US" sz="3600" b="1" dirty="0"/>
              <a:t>日起施行。</a:t>
            </a:r>
            <a:endParaRPr lang="zh-CN" altLang="en-US" sz="3600" b="1" dirty="0"/>
          </a:p>
        </p:txBody>
      </p:sp>
      <p:sp>
        <p:nvSpPr>
          <p:cNvPr id="9219"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（三）商标法及其修改</a:t>
            </a:r>
            <a:endParaRPr lang="zh-CN" altLang="en-US" kern="1200" dirty="0">
              <a:latin typeface="+mj-lt"/>
              <a:ea typeface="+mj-ea"/>
              <a:cs typeface="+mj-cs"/>
            </a:endParaRPr>
          </a:p>
        </p:txBody>
      </p:sp>
      <p:sp>
        <p:nvSpPr>
          <p:cNvPr id="922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922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a:xfrm>
            <a:off x="838200" y="1341438"/>
            <a:ext cx="10515600" cy="5060950"/>
          </a:xfrm>
        </p:spPr>
        <p:txBody>
          <a:bodyPr vert="horz" wrap="square" anchor="t"/>
          <a:lstStyle/>
          <a:p>
            <a:pPr eaLnBrk="1" hangingPunct="1">
              <a:lnSpc>
                <a:spcPct val="150000"/>
              </a:lnSpc>
            </a:pPr>
            <a:r>
              <a:rPr lang="zh-CN" altLang="zh-CN" b="1" dirty="0"/>
              <a:t>第三十九条 注册商标的有效期为</a:t>
            </a:r>
            <a:r>
              <a:rPr lang="zh-CN" altLang="zh-CN" b="1" dirty="0">
                <a:solidFill>
                  <a:schemeClr val="accent3"/>
                </a:solidFill>
              </a:rPr>
              <a:t>十年</a:t>
            </a:r>
            <a:r>
              <a:rPr lang="zh-CN" altLang="zh-CN" b="1" dirty="0"/>
              <a:t>，自</a:t>
            </a:r>
            <a:r>
              <a:rPr lang="zh-CN" altLang="zh-CN" b="1" dirty="0">
                <a:solidFill>
                  <a:schemeClr val="accent3"/>
                </a:solidFill>
              </a:rPr>
              <a:t>核准注册之日起</a:t>
            </a:r>
            <a:r>
              <a:rPr lang="zh-CN" altLang="zh-CN" b="1" dirty="0"/>
              <a:t>计算。</a:t>
            </a:r>
            <a:endParaRPr lang="zh-CN" altLang="zh-CN" b="1" dirty="0"/>
          </a:p>
          <a:p>
            <a:pPr eaLnBrk="1" hangingPunct="1">
              <a:lnSpc>
                <a:spcPct val="150000"/>
              </a:lnSpc>
            </a:pPr>
            <a:r>
              <a:rPr lang="zh-CN" altLang="zh-CN" b="1" dirty="0"/>
              <a:t>　　第四十条 注册商标有效期满，需要继续使用的，商标注册人应当在期满前十二个月内按照规定办理</a:t>
            </a:r>
            <a:r>
              <a:rPr lang="zh-CN" altLang="zh-CN" b="1" dirty="0">
                <a:solidFill>
                  <a:schemeClr val="accent3"/>
                </a:solidFill>
              </a:rPr>
              <a:t>续展</a:t>
            </a:r>
            <a:r>
              <a:rPr lang="zh-CN" altLang="zh-CN" b="1" dirty="0"/>
              <a:t>手续；在此期间未能办理的，可以给予六个月的宽展期。每次续展注册的有效期为十年，自该商标上一届有效期满次日起计算。期满未办理续展手续的，注销其注册商标。</a:t>
            </a:r>
            <a:endParaRPr lang="zh-CN" altLang="zh-CN" b="1" dirty="0"/>
          </a:p>
          <a:p>
            <a:pPr eaLnBrk="1" hangingPunct="1"/>
            <a:endParaRPr lang="zh-CN" altLang="zh-CN" b="1" dirty="0"/>
          </a:p>
        </p:txBody>
      </p:sp>
      <p:sp>
        <p:nvSpPr>
          <p:cNvPr id="37891"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（八）有效期和续展</a:t>
            </a:r>
            <a:endParaRPr lang="zh-CN" altLang="en-US" kern="1200" dirty="0">
              <a:latin typeface="+mj-lt"/>
              <a:ea typeface="+mj-ea"/>
              <a:cs typeface="+mj-cs"/>
            </a:endParaRPr>
          </a:p>
        </p:txBody>
      </p:sp>
      <p:sp>
        <p:nvSpPr>
          <p:cNvPr id="37892"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7893"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p:cNvSpPr>
            <a:spLocks noGrp="1"/>
          </p:cNvSpPr>
          <p:nvPr>
            <p:ph idx="1"/>
          </p:nvPr>
        </p:nvSpPr>
        <p:spPr>
          <a:xfrm>
            <a:off x="838200" y="1341438"/>
            <a:ext cx="10515600" cy="5060950"/>
          </a:xfrm>
        </p:spPr>
        <p:txBody>
          <a:bodyPr vert="horz" wrap="square" anchor="t"/>
          <a:lstStyle/>
          <a:p>
            <a:pPr eaLnBrk="1" hangingPunct="1">
              <a:lnSpc>
                <a:spcPct val="100000"/>
              </a:lnSpc>
            </a:pPr>
            <a:r>
              <a:rPr lang="zh-CN" altLang="zh-CN" b="1" dirty="0"/>
              <a:t>第四十二条 转让注册商标的，转让人和受让人应当签订转让协议，并</a:t>
            </a:r>
            <a:r>
              <a:rPr lang="zh-CN" altLang="zh-CN" b="1" dirty="0">
                <a:solidFill>
                  <a:schemeClr val="accent3"/>
                </a:solidFill>
              </a:rPr>
              <a:t>共同向商标局提出申请</a:t>
            </a:r>
            <a:r>
              <a:rPr lang="zh-CN" altLang="zh-CN" b="1" dirty="0"/>
              <a:t>。受让人应当保证使用该注册商标的商品质量。</a:t>
            </a:r>
            <a:endParaRPr lang="zh-CN" altLang="zh-CN" b="1" dirty="0"/>
          </a:p>
          <a:p>
            <a:pPr eaLnBrk="1" hangingPunct="1">
              <a:lnSpc>
                <a:spcPct val="100000"/>
              </a:lnSpc>
            </a:pPr>
            <a:r>
              <a:rPr lang="zh-CN" altLang="zh-CN" b="1" dirty="0"/>
              <a:t>　转让注册商标的，商标注册人对其在同一种商品上注册的近似的商标，或者在类似商品上注册的相同或者近似的商标，应当</a:t>
            </a:r>
            <a:r>
              <a:rPr lang="zh-CN" altLang="zh-CN" b="1" dirty="0">
                <a:solidFill>
                  <a:schemeClr val="accent3"/>
                </a:solidFill>
              </a:rPr>
              <a:t>一并转让</a:t>
            </a:r>
            <a:r>
              <a:rPr lang="zh-CN" altLang="zh-CN" b="1" dirty="0"/>
              <a:t>。</a:t>
            </a:r>
            <a:endParaRPr lang="zh-CN" altLang="zh-CN" b="1" dirty="0"/>
          </a:p>
          <a:p>
            <a:pPr eaLnBrk="1" hangingPunct="1">
              <a:lnSpc>
                <a:spcPct val="100000"/>
              </a:lnSpc>
            </a:pPr>
            <a:r>
              <a:rPr lang="zh-CN" altLang="zh-CN" b="1" dirty="0"/>
              <a:t>　对</a:t>
            </a:r>
            <a:r>
              <a:rPr lang="zh-CN" altLang="zh-CN" b="1" dirty="0">
                <a:solidFill>
                  <a:schemeClr val="accent3"/>
                </a:solidFill>
              </a:rPr>
              <a:t>容易导致混淆或者有其他不良影响的</a:t>
            </a:r>
            <a:r>
              <a:rPr lang="zh-CN" altLang="zh-CN" b="1" dirty="0"/>
              <a:t>转让，商标局不予核准，书面通知申请人并说明理由。</a:t>
            </a:r>
            <a:endParaRPr lang="zh-CN" altLang="zh-CN" b="1" dirty="0"/>
          </a:p>
          <a:p>
            <a:pPr eaLnBrk="1" hangingPunct="1">
              <a:lnSpc>
                <a:spcPct val="100000"/>
              </a:lnSpc>
            </a:pPr>
            <a:r>
              <a:rPr lang="zh-CN" altLang="zh-CN" b="1" dirty="0"/>
              <a:t>　转让注册商标经核准后，予以</a:t>
            </a:r>
            <a:r>
              <a:rPr lang="zh-CN" altLang="zh-CN" b="1" dirty="0">
                <a:solidFill>
                  <a:schemeClr val="accent3"/>
                </a:solidFill>
              </a:rPr>
              <a:t>公告</a:t>
            </a:r>
            <a:r>
              <a:rPr lang="zh-CN" altLang="zh-CN" b="1" dirty="0"/>
              <a:t>。受让人自公告之日起享有商标专用权。</a:t>
            </a:r>
            <a:endParaRPr lang="zh-CN" altLang="zh-CN" b="1" dirty="0"/>
          </a:p>
          <a:p>
            <a:pPr eaLnBrk="1" hangingPunct="1"/>
            <a:endParaRPr lang="zh-CN" altLang="zh-CN" b="1" dirty="0"/>
          </a:p>
        </p:txBody>
      </p:sp>
      <p:sp>
        <p:nvSpPr>
          <p:cNvPr id="38915"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（九）商标的转让</a:t>
            </a:r>
            <a:endParaRPr lang="zh-CN" altLang="en-US" kern="1200" dirty="0">
              <a:latin typeface="+mj-lt"/>
              <a:ea typeface="+mj-ea"/>
              <a:cs typeface="+mj-cs"/>
            </a:endParaRPr>
          </a:p>
        </p:txBody>
      </p:sp>
      <p:sp>
        <p:nvSpPr>
          <p:cNvPr id="38916"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8917"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1"/>
          </p:nvPr>
        </p:nvSpPr>
        <p:spPr>
          <a:xfrm>
            <a:off x="838200" y="1341438"/>
            <a:ext cx="10515600" cy="5060950"/>
          </a:xfrm>
        </p:spPr>
        <p:txBody>
          <a:bodyPr vert="horz" wrap="square" anchor="t"/>
          <a:lstStyle/>
          <a:p>
            <a:pPr eaLnBrk="1" hangingPunct="1">
              <a:lnSpc>
                <a:spcPct val="100000"/>
              </a:lnSpc>
            </a:pPr>
            <a:r>
              <a:rPr lang="zh-CN" altLang="zh-CN" b="1" dirty="0"/>
              <a:t>第四十三条 商标注册人可以通过签订商标使用许可合同，许可他人使用其注册商标。许可人应当监督被许可人使用其注册商标的商品质量。被许可人应当保证使用该注册商标的商品质量。</a:t>
            </a:r>
            <a:endParaRPr lang="zh-CN" altLang="zh-CN" b="1" dirty="0"/>
          </a:p>
          <a:p>
            <a:pPr eaLnBrk="1" hangingPunct="1">
              <a:lnSpc>
                <a:spcPct val="100000"/>
              </a:lnSpc>
            </a:pPr>
            <a:r>
              <a:rPr lang="zh-CN" altLang="zh-CN" b="1" dirty="0"/>
              <a:t>　　经许可使用他人注册商标的，</a:t>
            </a:r>
            <a:r>
              <a:rPr lang="zh-CN" altLang="zh-CN" b="1" dirty="0">
                <a:solidFill>
                  <a:schemeClr val="accent3"/>
                </a:solidFill>
              </a:rPr>
              <a:t>必须在使用该注册商标的商品上标明被许可人的名称和商品产地</a:t>
            </a:r>
            <a:r>
              <a:rPr lang="zh-CN" altLang="zh-CN" b="1" dirty="0"/>
              <a:t>。</a:t>
            </a:r>
            <a:endParaRPr lang="zh-CN" altLang="zh-CN" b="1" dirty="0"/>
          </a:p>
          <a:p>
            <a:pPr eaLnBrk="1" hangingPunct="1">
              <a:lnSpc>
                <a:spcPct val="100000"/>
              </a:lnSpc>
            </a:pPr>
            <a:r>
              <a:rPr lang="zh-CN" altLang="zh-CN" b="1" dirty="0"/>
              <a:t>　　许可他人使用其注册商标的，许可人应当将其商标使用许可报商标局</a:t>
            </a:r>
            <a:r>
              <a:rPr lang="zh-CN" altLang="zh-CN" b="1" dirty="0">
                <a:solidFill>
                  <a:schemeClr val="accent3"/>
                </a:solidFill>
              </a:rPr>
              <a:t>备案</a:t>
            </a:r>
            <a:r>
              <a:rPr lang="zh-CN" altLang="zh-CN" b="1" dirty="0"/>
              <a:t>，由商标局公告。商标使用许可未经备案</a:t>
            </a:r>
            <a:r>
              <a:rPr lang="zh-CN" altLang="zh-CN" b="1" dirty="0">
                <a:solidFill>
                  <a:schemeClr val="accent3"/>
                </a:solidFill>
              </a:rPr>
              <a:t>不得对抗</a:t>
            </a:r>
            <a:r>
              <a:rPr lang="zh-CN" altLang="zh-CN" b="1" dirty="0"/>
              <a:t>善意第三人。</a:t>
            </a:r>
            <a:endParaRPr lang="zh-CN" altLang="zh-CN" b="1" dirty="0"/>
          </a:p>
          <a:p>
            <a:pPr eaLnBrk="1" hangingPunct="1"/>
            <a:endParaRPr lang="zh-CN" altLang="zh-CN" b="1" dirty="0"/>
          </a:p>
        </p:txBody>
      </p:sp>
      <p:sp>
        <p:nvSpPr>
          <p:cNvPr id="39939"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（九）注册商标的许可</a:t>
            </a:r>
            <a:endParaRPr lang="zh-CN" altLang="en-US" kern="1200" dirty="0">
              <a:latin typeface="+mj-lt"/>
              <a:ea typeface="+mj-ea"/>
              <a:cs typeface="+mj-cs"/>
            </a:endParaRPr>
          </a:p>
        </p:txBody>
      </p:sp>
      <p:sp>
        <p:nvSpPr>
          <p:cNvPr id="3994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994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p:cNvSpPr>
            <a:spLocks noGrp="1"/>
          </p:cNvSpPr>
          <p:nvPr>
            <p:ph idx="1"/>
          </p:nvPr>
        </p:nvSpPr>
        <p:spPr>
          <a:xfrm>
            <a:off x="838200" y="1341438"/>
            <a:ext cx="10515600" cy="5060950"/>
          </a:xfrm>
        </p:spPr>
        <p:txBody>
          <a:bodyPr vert="horz" wrap="square" anchor="t"/>
          <a:lstStyle/>
          <a:p>
            <a:pPr marL="365125" indent="-255270" eaLnBrk="1" hangingPunct="1">
              <a:lnSpc>
                <a:spcPct val="100000"/>
              </a:lnSpc>
              <a:buFont typeface="Wingdings 3" panose="05040102010807070707" pitchFamily="18" charset="2"/>
              <a:buChar char=""/>
            </a:pPr>
            <a:r>
              <a:rPr lang="zh-CN" altLang="en-US" b="1" dirty="0"/>
              <a:t>第四十四条</a:t>
            </a:r>
            <a:r>
              <a:rPr lang="zh-CN" altLang="en-US" b="1" dirty="0">
                <a:solidFill>
                  <a:schemeClr val="accent3"/>
                </a:solidFill>
              </a:rPr>
              <a:t> 已经注册的商标</a:t>
            </a:r>
            <a:r>
              <a:rPr lang="zh-CN" altLang="en-US" b="1" dirty="0"/>
              <a:t>，违反本法第十条、第十一条、第十二条规定的，或者是以欺骗手段或者其他不正当手段取得注册的，由</a:t>
            </a:r>
            <a:r>
              <a:rPr lang="zh-CN" altLang="en-US" b="1" dirty="0">
                <a:solidFill>
                  <a:schemeClr val="accent3"/>
                </a:solidFill>
              </a:rPr>
              <a:t>商标局宣告该注册商标无效</a:t>
            </a:r>
            <a:r>
              <a:rPr lang="zh-CN" altLang="en-US" b="1" dirty="0"/>
              <a:t>；其他单位或者个人可以</a:t>
            </a:r>
            <a:r>
              <a:rPr lang="zh-CN" altLang="en-US" b="1" dirty="0">
                <a:solidFill>
                  <a:schemeClr val="accent3"/>
                </a:solidFill>
              </a:rPr>
              <a:t>请求</a:t>
            </a:r>
            <a:r>
              <a:rPr lang="zh-CN" altLang="en-US" b="1" dirty="0"/>
              <a:t>商标评审委员会宣告该注册商标无效。</a:t>
            </a:r>
            <a:endParaRPr lang="en-US" altLang="zh-CN" b="1" dirty="0"/>
          </a:p>
          <a:p>
            <a:pPr marL="365125" indent="-255270" eaLnBrk="1" hangingPunct="1">
              <a:lnSpc>
                <a:spcPct val="100000"/>
              </a:lnSpc>
              <a:buFont typeface="Wingdings 3" panose="05040102010807070707" pitchFamily="18" charset="2"/>
              <a:buChar char=""/>
            </a:pPr>
            <a:r>
              <a:rPr lang="zh-CN" altLang="en-US" b="1" dirty="0"/>
              <a:t>第四十五条 已经注册的商标，违反本法第十三条第二款和第三款、第十五条、第十六条第一款、第三十条、第三十一条、第三十二条规定的，</a:t>
            </a:r>
            <a:r>
              <a:rPr lang="zh-CN" altLang="en-US" b="1" dirty="0">
                <a:solidFill>
                  <a:schemeClr val="accent3"/>
                </a:solidFill>
              </a:rPr>
              <a:t>自商标注册之日起五年内</a:t>
            </a:r>
            <a:r>
              <a:rPr lang="zh-CN" altLang="en-US" b="1" dirty="0"/>
              <a:t>，</a:t>
            </a:r>
            <a:r>
              <a:rPr lang="zh-CN" altLang="en-US" b="1" dirty="0">
                <a:solidFill>
                  <a:schemeClr val="accent3"/>
                </a:solidFill>
              </a:rPr>
              <a:t>在先权利人或者利害关系人</a:t>
            </a:r>
            <a:r>
              <a:rPr lang="zh-CN" altLang="en-US" b="1" dirty="0"/>
              <a:t>可以请求商标评审委员会宣告该注册商标无效。对恶意注册的，驰名商标所有人不受五年的时间限制。</a:t>
            </a:r>
            <a:endParaRPr lang="zh-CN" altLang="en-US" b="1" dirty="0"/>
          </a:p>
        </p:txBody>
      </p:sp>
      <p:sp>
        <p:nvSpPr>
          <p:cNvPr id="40963"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（十一）注册商标的无效</a:t>
            </a:r>
            <a:endParaRPr lang="zh-CN" altLang="en-US" kern="1200" dirty="0">
              <a:latin typeface="+mj-lt"/>
              <a:ea typeface="+mj-ea"/>
              <a:cs typeface="+mj-cs"/>
            </a:endParaRPr>
          </a:p>
        </p:txBody>
      </p:sp>
      <p:sp>
        <p:nvSpPr>
          <p:cNvPr id="4096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096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1"/>
          <p:cNvSpPr>
            <a:spLocks noGrp="1"/>
          </p:cNvSpPr>
          <p:nvPr>
            <p:ph idx="1"/>
          </p:nvPr>
        </p:nvSpPr>
        <p:spPr>
          <a:xfrm>
            <a:off x="838200" y="1341438"/>
            <a:ext cx="10515600" cy="5060950"/>
          </a:xfrm>
        </p:spPr>
        <p:txBody>
          <a:bodyPr vert="horz" wrap="square" anchor="t"/>
          <a:lstStyle/>
          <a:p>
            <a:pPr>
              <a:lnSpc>
                <a:spcPct val="150000"/>
              </a:lnSpc>
            </a:pPr>
            <a:r>
              <a:rPr lang="zh-CN" altLang="en-US" b="1" dirty="0"/>
              <a:t>商标法第四十四条第四款（部分）：当事人对商标评审委员会的裁定不服的，可以自收到通知之日起三十日</a:t>
            </a:r>
            <a:r>
              <a:rPr lang="zh-CN" altLang="en-US" b="1" dirty="0">
                <a:solidFill>
                  <a:schemeClr val="accent3"/>
                </a:solidFill>
              </a:rPr>
              <a:t>内向人民法院起诉。</a:t>
            </a:r>
            <a:r>
              <a:rPr lang="zh-CN" altLang="en-US" b="1" dirty="0"/>
              <a:t>人民法院应当通知商标裁定程序的对方当事人作为第三人参加诉讼。</a:t>
            </a:r>
            <a:endParaRPr lang="zh-CN" altLang="en-US" b="1" dirty="0"/>
          </a:p>
        </p:txBody>
      </p:sp>
      <p:sp>
        <p:nvSpPr>
          <p:cNvPr id="41987" name="标题 2"/>
          <p:cNvSpPr>
            <a:spLocks noGrp="1"/>
          </p:cNvSpPr>
          <p:nvPr>
            <p:ph type="title"/>
          </p:nvPr>
        </p:nvSpPr>
        <p:spPr>
          <a:xfrm>
            <a:off x="814388" y="0"/>
            <a:ext cx="10539412" cy="1020763"/>
          </a:xfrm>
        </p:spPr>
        <p:txBody>
          <a:bodyPr vert="horz" wrap="square" anchor="b"/>
          <a:lstStyle/>
          <a:p>
            <a:pPr>
              <a:buNone/>
            </a:pPr>
            <a:r>
              <a:rPr lang="zh-CN" altLang="en-US" kern="1200" dirty="0">
                <a:latin typeface="+mj-lt"/>
                <a:ea typeface="+mj-ea"/>
                <a:cs typeface="+mj-cs"/>
              </a:rPr>
              <a:t>（十二）无效中的行政诉讼</a:t>
            </a:r>
            <a:endParaRPr lang="zh-CN" altLang="en-US" kern="1200" dirty="0">
              <a:latin typeface="+mj-lt"/>
              <a:ea typeface="+mj-ea"/>
              <a:cs typeface="+mj-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1"/>
          <p:cNvSpPr>
            <a:spLocks noGrp="1"/>
          </p:cNvSpPr>
          <p:nvPr>
            <p:ph idx="1"/>
          </p:nvPr>
        </p:nvSpPr>
        <p:spPr>
          <a:xfrm>
            <a:off x="838200" y="1341438"/>
            <a:ext cx="10515600" cy="5060950"/>
          </a:xfrm>
        </p:spPr>
        <p:txBody>
          <a:bodyPr vert="horz" wrap="square" anchor="t"/>
          <a:lstStyle/>
          <a:p>
            <a:pPr eaLnBrk="1" hangingPunct="1"/>
            <a:r>
              <a:rPr lang="zh-CN" altLang="en-US" b="1" dirty="0"/>
              <a:t>（一）商标专用权与商标禁止权</a:t>
            </a:r>
            <a:endParaRPr lang="en-US" altLang="zh-CN" b="1" dirty="0"/>
          </a:p>
          <a:p>
            <a:pPr eaLnBrk="1" hangingPunct="1"/>
            <a:r>
              <a:rPr lang="zh-CN" altLang="en-US" b="1" dirty="0"/>
              <a:t>商标专用权：商标权人可以使用 范围</a:t>
            </a:r>
            <a:endParaRPr lang="en-US" altLang="zh-CN" b="1" dirty="0"/>
          </a:p>
          <a:p>
            <a:pPr eaLnBrk="1" hangingPunct="1"/>
            <a:r>
              <a:rPr lang="zh-CN" altLang="en-US" b="1" dirty="0"/>
              <a:t>商标禁止权：商标权人禁止其他人使用 的范围</a:t>
            </a:r>
            <a:endParaRPr lang="en-US" altLang="zh-CN" b="1" dirty="0"/>
          </a:p>
          <a:p>
            <a:pPr eaLnBrk="1" hangingPunct="1"/>
            <a:endParaRPr lang="en-US" altLang="zh-CN" b="1" dirty="0"/>
          </a:p>
          <a:p>
            <a:pPr eaLnBrk="1" hangingPunct="1"/>
            <a:r>
              <a:rPr lang="zh-CN" altLang="en-US" b="1" dirty="0"/>
              <a:t>商标法第五十六条 </a:t>
            </a:r>
            <a:r>
              <a:rPr lang="zh-CN" altLang="en-US" b="1" dirty="0">
                <a:latin typeface="华文新魏" panose="02010800040101010101" pitchFamily="2" charset="-122"/>
                <a:ea typeface="华文新魏" panose="02010800040101010101" pitchFamily="2" charset="-122"/>
              </a:rPr>
              <a:t>注册商标的专用权，</a:t>
            </a:r>
            <a:r>
              <a:rPr lang="zh-CN" altLang="en-US" b="1" dirty="0">
                <a:solidFill>
                  <a:schemeClr val="accent3"/>
                </a:solidFill>
                <a:latin typeface="华文新魏" panose="02010800040101010101" pitchFamily="2" charset="-122"/>
                <a:ea typeface="华文新魏" panose="02010800040101010101" pitchFamily="2" charset="-122"/>
              </a:rPr>
              <a:t>以核准注册的商标和核定使用的商品为限</a:t>
            </a:r>
            <a:r>
              <a:rPr lang="zh-CN" altLang="en-US" b="1" dirty="0">
                <a:latin typeface="华文新魏" panose="02010800040101010101" pitchFamily="2" charset="-122"/>
                <a:ea typeface="华文新魏" panose="02010800040101010101" pitchFamily="2" charset="-122"/>
              </a:rPr>
              <a:t>。</a:t>
            </a:r>
            <a:endParaRPr lang="en-US" altLang="zh-CN" b="1" dirty="0">
              <a:latin typeface="华文新魏" panose="02010800040101010101" pitchFamily="2" charset="-122"/>
              <a:ea typeface="华文新魏" panose="02010800040101010101" pitchFamily="2" charset="-122"/>
            </a:endParaRPr>
          </a:p>
          <a:p>
            <a:pPr eaLnBrk="1" hangingPunct="1"/>
            <a:r>
              <a:rPr lang="zh-CN" altLang="en-US" b="1" dirty="0"/>
              <a:t>第四十九条 商标注册人在使用注册商标的过程中，</a:t>
            </a:r>
            <a:r>
              <a:rPr lang="zh-CN" altLang="en-US" b="1" dirty="0">
                <a:solidFill>
                  <a:schemeClr val="accent3"/>
                </a:solidFill>
                <a:latin typeface="华文新魏" panose="02010800040101010101" pitchFamily="2" charset="-122"/>
                <a:ea typeface="华文新魏" panose="02010800040101010101" pitchFamily="2" charset="-122"/>
              </a:rPr>
              <a:t>自行改变注册商标</a:t>
            </a:r>
            <a:r>
              <a:rPr lang="zh-CN" altLang="en-US" b="1" dirty="0">
                <a:latin typeface="华文新魏" panose="02010800040101010101" pitchFamily="2" charset="-122"/>
                <a:ea typeface="华文新魏" panose="02010800040101010101" pitchFamily="2" charset="-122"/>
              </a:rPr>
              <a:t>、</a:t>
            </a:r>
            <a:r>
              <a:rPr lang="zh-CN" altLang="en-US" b="1" dirty="0"/>
              <a:t>注册人名义、地址或者其他注册事项的，由地方工商行政管理部门责令限期改正；期满不改正的，由商标局撤销其注册商标。</a:t>
            </a:r>
            <a:br>
              <a:rPr lang="zh-CN" altLang="en-US" b="1" dirty="0"/>
            </a:br>
            <a:r>
              <a:rPr lang="zh-CN" altLang="en-US" b="1" dirty="0">
                <a:solidFill>
                  <a:schemeClr val="accent3"/>
                </a:solidFill>
              </a:rPr>
              <a:t>商标禁止权的范围大于商标专用权</a:t>
            </a:r>
            <a:br>
              <a:rPr lang="zh-CN" altLang="en-US" b="1" dirty="0">
                <a:solidFill>
                  <a:schemeClr val="accent3"/>
                </a:solidFill>
                <a:latin typeface="华文新魏" panose="02010800040101010101" pitchFamily="2" charset="-122"/>
                <a:ea typeface="华文新魏" panose="02010800040101010101" pitchFamily="2" charset="-122"/>
              </a:rPr>
            </a:br>
            <a:endParaRPr lang="zh-CN" altLang="en-US" b="1" dirty="0">
              <a:solidFill>
                <a:schemeClr val="accent3"/>
              </a:solidFill>
              <a:latin typeface="华文新魏" panose="02010800040101010101" pitchFamily="2" charset="-122"/>
              <a:ea typeface="华文新魏" panose="02010800040101010101" pitchFamily="2" charset="-122"/>
            </a:endParaRPr>
          </a:p>
        </p:txBody>
      </p:sp>
      <p:sp>
        <p:nvSpPr>
          <p:cNvPr id="43011" name="标题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四、商标侵权及救济</a:t>
            </a:r>
            <a:endParaRPr lang="zh-CN" altLang="en-US" kern="1200" dirty="0">
              <a:latin typeface="+mj-lt"/>
              <a:ea typeface="+mj-ea"/>
              <a:cs typeface="+mj-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p:cNvSpPr>
          <p:nvPr>
            <p:ph idx="1"/>
          </p:nvPr>
        </p:nvSpPr>
        <p:spPr>
          <a:xfrm>
            <a:off x="838200" y="1341438"/>
            <a:ext cx="10515600" cy="5060950"/>
          </a:xfrm>
        </p:spPr>
        <p:txBody>
          <a:bodyPr vert="horz" wrap="square" anchor="t"/>
          <a:lstStyle/>
          <a:p>
            <a:pPr eaLnBrk="1" hangingPunct="1"/>
            <a:r>
              <a:rPr lang="zh-CN" altLang="en-US" b="1" dirty="0"/>
              <a:t>第五十七条 有下列行为之一的，均属侵犯注册商标专用权：</a:t>
            </a:r>
            <a:endParaRPr lang="zh-CN" altLang="en-US" b="1" dirty="0"/>
          </a:p>
          <a:p>
            <a:pPr eaLnBrk="1" hangingPunct="1"/>
            <a:r>
              <a:rPr lang="zh-CN" altLang="en-US" b="1" dirty="0"/>
              <a:t>　　</a:t>
            </a:r>
            <a:r>
              <a:rPr lang="en-US" altLang="zh-CN" b="1" dirty="0"/>
              <a:t>(</a:t>
            </a:r>
            <a:r>
              <a:rPr lang="zh-CN" altLang="en-US" b="1" dirty="0"/>
              <a:t>一</a:t>
            </a:r>
            <a:r>
              <a:rPr lang="en-US" altLang="zh-CN" b="1" dirty="0"/>
              <a:t>)</a:t>
            </a:r>
            <a:r>
              <a:rPr lang="zh-CN" altLang="en-US" b="1" dirty="0"/>
              <a:t>未经商标注册人的许可，在同一种商品上使用与其注册</a:t>
            </a:r>
            <a:r>
              <a:rPr lang="zh-CN" altLang="en-US" b="1" dirty="0">
                <a:hlinkClick r:id="" action="ppaction://noaction"/>
              </a:rPr>
              <a:t>商标相同</a:t>
            </a:r>
            <a:r>
              <a:rPr lang="zh-CN" altLang="en-US" b="1" dirty="0"/>
              <a:t>的商标的；</a:t>
            </a:r>
            <a:endParaRPr lang="zh-CN" altLang="en-US" b="1" dirty="0"/>
          </a:p>
          <a:p>
            <a:pPr eaLnBrk="1" hangingPunct="1"/>
            <a:r>
              <a:rPr lang="zh-CN" altLang="en-US" b="1" dirty="0"/>
              <a:t>同一种商品：名称相同的商品以及名称不同但指同一事物的商品。</a:t>
            </a:r>
            <a:endParaRPr lang="zh-CN" altLang="en-US" b="1" dirty="0"/>
          </a:p>
          <a:p>
            <a:pPr eaLnBrk="1" hangingPunct="1"/>
            <a:r>
              <a:rPr lang="zh-CN" altLang="en-US" b="1" dirty="0"/>
              <a:t>商标相同：</a:t>
            </a:r>
            <a:r>
              <a:rPr lang="zh-CN" altLang="en-US" b="1" dirty="0">
                <a:sym typeface="+mn-ea"/>
              </a:rPr>
              <a:t>是指两商标相比较，二者在视觉上基本无差别。 </a:t>
            </a:r>
            <a:endParaRPr lang="zh-CN" altLang="en-US" b="1" dirty="0"/>
          </a:p>
          <a:p>
            <a:pPr marL="609600" indent="-609600" algn="l" eaLnBrk="1" hangingPunct="1">
              <a:buNone/>
            </a:pPr>
            <a:r>
              <a:rPr lang="zh-CN" altLang="en-US" b="1" dirty="0">
                <a:sym typeface="+mn-ea"/>
              </a:rPr>
              <a:t>　　</a:t>
            </a:r>
            <a:endParaRPr lang="zh-CN" altLang="en-US" b="1" dirty="0"/>
          </a:p>
          <a:p>
            <a:pPr marL="609600" indent="-609600" algn="l" eaLnBrk="1" hangingPunct="1"/>
            <a:endParaRPr lang="en-US" altLang="zh-CN" b="1" dirty="0"/>
          </a:p>
          <a:p>
            <a:pPr eaLnBrk="1" hangingPunct="1"/>
            <a:r>
              <a:rPr lang="zh-CN" altLang="en-US" b="1" dirty="0"/>
              <a:t>　</a:t>
            </a:r>
            <a:endParaRPr lang="en-US" altLang="zh-CN" b="1" dirty="0"/>
          </a:p>
          <a:p>
            <a:pPr eaLnBrk="1" hangingPunct="1"/>
            <a:endParaRPr lang="en-US" altLang="zh-CN" b="1" dirty="0"/>
          </a:p>
        </p:txBody>
      </p:sp>
      <p:sp>
        <p:nvSpPr>
          <p:cNvPr id="44035"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（二）商标侵权行为</a:t>
            </a:r>
            <a:endParaRPr lang="zh-CN" altLang="en-US" kern="1200" dirty="0">
              <a:latin typeface="+mj-lt"/>
              <a:ea typeface="+mj-ea"/>
              <a:cs typeface="+mj-cs"/>
            </a:endParaRPr>
          </a:p>
        </p:txBody>
      </p:sp>
      <p:sp>
        <p:nvSpPr>
          <p:cNvPr id="4403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403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45065" name="Picture 12" descr="C:\Users\yan\Pictures\W020090618391909371932.jpg"/>
          <p:cNvPicPr>
            <a:picLocks noChangeAspect="1"/>
          </p:cNvPicPr>
          <p:nvPr/>
        </p:nvPicPr>
        <p:blipFill>
          <a:blip r:embed="rId1"/>
          <a:stretch>
            <a:fillRect/>
          </a:stretch>
        </p:blipFill>
        <p:spPr>
          <a:xfrm>
            <a:off x="1948815" y="3971925"/>
            <a:ext cx="2098675" cy="935038"/>
          </a:xfrm>
          <a:prstGeom prst="rect">
            <a:avLst/>
          </a:prstGeom>
          <a:noFill/>
          <a:ln w="9525">
            <a:noFill/>
          </a:ln>
        </p:spPr>
      </p:pic>
      <p:pic>
        <p:nvPicPr>
          <p:cNvPr id="45062" name="Picture 9" descr="C:\Users\yan\Pictures\W020090618391909378030.jpg"/>
          <p:cNvPicPr>
            <a:picLocks noChangeAspect="1"/>
          </p:cNvPicPr>
          <p:nvPr/>
        </p:nvPicPr>
        <p:blipFill>
          <a:blip r:embed="rId2"/>
          <a:stretch>
            <a:fillRect/>
          </a:stretch>
        </p:blipFill>
        <p:spPr>
          <a:xfrm>
            <a:off x="1875473" y="5273358"/>
            <a:ext cx="2171700" cy="1223962"/>
          </a:xfrm>
          <a:prstGeom prst="rect">
            <a:avLst/>
          </a:prstGeom>
          <a:noFill/>
          <a:ln w="9525">
            <a:noFill/>
          </a:ln>
        </p:spPr>
      </p:pic>
      <p:pic>
        <p:nvPicPr>
          <p:cNvPr id="2" name="图片 1"/>
          <p:cNvPicPr>
            <a:picLocks noChangeAspect="1"/>
          </p:cNvPicPr>
          <p:nvPr/>
        </p:nvPicPr>
        <p:blipFill>
          <a:blip r:embed="rId3"/>
          <a:stretch>
            <a:fillRect/>
          </a:stretch>
        </p:blipFill>
        <p:spPr>
          <a:xfrm>
            <a:off x="7209155" y="4317365"/>
            <a:ext cx="1981200" cy="1524000"/>
          </a:xfrm>
          <a:prstGeom prst="rect">
            <a:avLst/>
          </a:prstGeom>
        </p:spPr>
      </p:pic>
      <p:pic>
        <p:nvPicPr>
          <p:cNvPr id="45063" name="Picture 10" descr="C:\Users\yan\Pictures\W020090618391909378182.jpg"/>
          <p:cNvPicPr>
            <a:picLocks noChangeAspect="1"/>
          </p:cNvPicPr>
          <p:nvPr/>
        </p:nvPicPr>
        <p:blipFill>
          <a:blip r:embed="rId4"/>
          <a:stretch>
            <a:fillRect/>
          </a:stretch>
        </p:blipFill>
        <p:spPr>
          <a:xfrm>
            <a:off x="9481820" y="4231640"/>
            <a:ext cx="1871663" cy="1609725"/>
          </a:xfrm>
          <a:prstGeom prst="rect">
            <a:avLst/>
          </a:prstGeom>
          <a:noFill/>
          <a:ln w="9525">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lgn="l" eaLnBrk="1" hangingPunct="1"/>
            <a:r>
              <a:rPr lang="en-US" altLang="zh-CN" b="1" dirty="0">
                <a:sym typeface="+mn-ea"/>
              </a:rPr>
              <a:t>(</a:t>
            </a:r>
            <a:r>
              <a:rPr lang="zh-CN" altLang="en-US" b="1" dirty="0">
                <a:sym typeface="+mn-ea"/>
              </a:rPr>
              <a:t>二</a:t>
            </a:r>
            <a:r>
              <a:rPr lang="en-US" altLang="zh-CN" b="1" dirty="0">
                <a:sym typeface="+mn-ea"/>
              </a:rPr>
              <a:t>)</a:t>
            </a:r>
            <a:r>
              <a:rPr lang="zh-CN" altLang="en-US" b="1" dirty="0">
                <a:sym typeface="+mn-ea"/>
              </a:rPr>
              <a:t>未经商标注册人的许可，在同一种商品上使用与其注册商标</a:t>
            </a:r>
            <a:r>
              <a:rPr lang="zh-CN" altLang="en-US" b="1" dirty="0">
                <a:sym typeface="+mn-ea"/>
              </a:rPr>
              <a:t>近似的商标</a:t>
            </a:r>
            <a:r>
              <a:rPr lang="zh-CN" altLang="en-US" b="1" dirty="0">
                <a:sym typeface="+mn-ea"/>
              </a:rPr>
              <a:t>，或者在类似商品上使用与其注册商标相同或者近似的商标，容易导致混淆的；</a:t>
            </a:r>
            <a:endParaRPr lang="zh-CN" altLang="en-US" b="1" dirty="0"/>
          </a:p>
          <a:p>
            <a:pPr algn="l" eaLnBrk="1" hangingPunct="1"/>
            <a:r>
              <a:rPr lang="zh-CN" altLang="en-US" b="1" dirty="0">
                <a:sym typeface="+mn-ea"/>
              </a:rPr>
              <a:t>商品相同</a:t>
            </a:r>
            <a:r>
              <a:rPr lang="en-US" altLang="zh-CN" b="1" dirty="0">
                <a:sym typeface="+mn-ea"/>
              </a:rPr>
              <a:t>——</a:t>
            </a:r>
            <a:r>
              <a:rPr lang="zh-CN" altLang="en-US" b="1" dirty="0">
                <a:sym typeface="+mn-ea"/>
              </a:rPr>
              <a:t>商标近似</a:t>
            </a:r>
            <a:endParaRPr lang="zh-CN" altLang="en-US" b="1" dirty="0">
              <a:sym typeface="+mn-ea"/>
            </a:endParaRPr>
          </a:p>
          <a:p>
            <a:pPr algn="l" eaLnBrk="1" hangingPunct="1"/>
            <a:r>
              <a:rPr lang="zh-CN" altLang="en-US" b="1" dirty="0">
                <a:sym typeface="+mn-ea"/>
              </a:rPr>
              <a:t>商品类似</a:t>
            </a:r>
            <a:r>
              <a:rPr lang="en-US" altLang="zh-CN" b="1" dirty="0">
                <a:sym typeface="+mn-ea"/>
              </a:rPr>
              <a:t>——</a:t>
            </a:r>
            <a:r>
              <a:rPr lang="zh-CN" altLang="en-US" b="1" dirty="0">
                <a:sym typeface="+mn-ea"/>
              </a:rPr>
              <a:t>商标相同</a:t>
            </a:r>
            <a:r>
              <a:rPr lang="en-US" altLang="zh-CN" b="1" dirty="0">
                <a:sym typeface="+mn-ea"/>
              </a:rPr>
              <a:t>               + </a:t>
            </a:r>
            <a:r>
              <a:rPr lang="zh-CN" altLang="en-US" b="1" dirty="0">
                <a:sym typeface="+mn-ea"/>
              </a:rPr>
              <a:t>容易导致混淆</a:t>
            </a:r>
            <a:endParaRPr lang="zh-CN" altLang="en-US" b="1" dirty="0">
              <a:sym typeface="+mn-ea"/>
            </a:endParaRPr>
          </a:p>
          <a:p>
            <a:pPr algn="l" eaLnBrk="1" hangingPunct="1"/>
            <a:r>
              <a:rPr lang="zh-CN" altLang="en-US" b="1" dirty="0">
                <a:sym typeface="+mn-ea"/>
              </a:rPr>
              <a:t>商品类似</a:t>
            </a:r>
            <a:r>
              <a:rPr lang="en-US" altLang="zh-CN" b="1" dirty="0">
                <a:sym typeface="+mn-ea"/>
              </a:rPr>
              <a:t>——</a:t>
            </a:r>
            <a:r>
              <a:rPr lang="zh-CN" altLang="en-US" b="1" dirty="0">
                <a:sym typeface="+mn-ea"/>
              </a:rPr>
              <a:t>商标类似　</a:t>
            </a:r>
            <a:endParaRPr lang="zh-CN" altLang="en-US"/>
          </a:p>
        </p:txBody>
      </p:sp>
      <p:sp>
        <p:nvSpPr>
          <p:cNvPr id="3" name="标题 2"/>
          <p:cNvSpPr>
            <a:spLocks noGrp="1"/>
          </p:cNvSpPr>
          <p:nvPr>
            <p:ph type="title"/>
          </p:nvPr>
        </p:nvSpPr>
        <p:spPr/>
        <p:txBody>
          <a:bodyPr/>
          <a:p>
            <a:endParaRPr lang="zh-CN" altLang="en-US"/>
          </a:p>
        </p:txBody>
      </p:sp>
      <p:sp>
        <p:nvSpPr>
          <p:cNvPr id="5" name="右大括号 4"/>
          <p:cNvSpPr/>
          <p:nvPr/>
        </p:nvSpPr>
        <p:spPr>
          <a:xfrm>
            <a:off x="5167630" y="2832735"/>
            <a:ext cx="989965" cy="1137920"/>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p>
            <a:pPr algn="ct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r>
              <a:rPr lang="zh-CN" altLang="en-US"/>
              <a:t>类似商品，是指在功能、用途、生产部门、销售渠道、消费对象等方面相同，或者相关公众一般认为其存在特定联系、容易造成混淆的商品。如：</a:t>
            </a:r>
            <a:r>
              <a:rPr lang="zh-CN" altLang="en-US">
                <a:solidFill>
                  <a:srgbClr val="FF0000"/>
                </a:solidFill>
              </a:rPr>
              <a:t>啤酒</a:t>
            </a:r>
            <a:r>
              <a:rPr lang="en-US" altLang="zh-CN">
                <a:solidFill>
                  <a:srgbClr val="FF0000"/>
                </a:solidFill>
              </a:rPr>
              <a:t>-</a:t>
            </a:r>
            <a:r>
              <a:rPr lang="zh-CN" altLang="en-US">
                <a:solidFill>
                  <a:srgbClr val="FF0000"/>
                </a:solidFill>
              </a:rPr>
              <a:t>饮料</a:t>
            </a:r>
            <a:endParaRPr lang="zh-CN" altLang="en-US">
              <a:solidFill>
                <a:srgbClr val="FF0000"/>
              </a:solidFill>
            </a:endParaRPr>
          </a:p>
          <a:p>
            <a:r>
              <a:rPr lang="zh-CN" altLang="en-US"/>
              <a:t>类似服务，是指在服务的目的、内容、方式、对象等方面相同，或者相关公众一般认为存在特定联系、容易造成混淆的服务。如：</a:t>
            </a:r>
            <a:r>
              <a:rPr lang="zh-CN" altLang="en-US">
                <a:solidFill>
                  <a:srgbClr val="FF0000"/>
                </a:solidFill>
              </a:rPr>
              <a:t>护工服务</a:t>
            </a:r>
            <a:r>
              <a:rPr lang="en-US" altLang="zh-CN">
                <a:solidFill>
                  <a:srgbClr val="FF0000"/>
                </a:solidFill>
              </a:rPr>
              <a:t>——</a:t>
            </a:r>
            <a:r>
              <a:rPr lang="zh-CN" altLang="en-US">
                <a:solidFill>
                  <a:srgbClr val="FF0000"/>
                </a:solidFill>
              </a:rPr>
              <a:t>医疗护理</a:t>
            </a:r>
            <a:endParaRPr lang="zh-CN" altLang="en-US"/>
          </a:p>
          <a:p>
            <a:r>
              <a:rPr lang="zh-CN" altLang="en-US"/>
              <a:t>商品与服务类似，是指商品和服务之间存在特定联系，容易使相关公众混淆。如：</a:t>
            </a:r>
            <a:r>
              <a:rPr lang="zh-CN" altLang="en-US">
                <a:solidFill>
                  <a:srgbClr val="FF0000"/>
                </a:solidFill>
              </a:rPr>
              <a:t>第41类“在计算机网络上提供在线游戏”</a:t>
            </a:r>
            <a:r>
              <a:rPr lang="en-US" altLang="zh-CN">
                <a:solidFill>
                  <a:srgbClr val="FF0000"/>
                </a:solidFill>
              </a:rPr>
              <a:t>-9</a:t>
            </a:r>
            <a:r>
              <a:rPr lang="zh-CN" altLang="en-US">
                <a:solidFill>
                  <a:srgbClr val="FF0000"/>
                </a:solidFill>
              </a:rPr>
              <a:t>类</a:t>
            </a:r>
            <a:r>
              <a:rPr lang="en-US" altLang="zh-CN">
                <a:solidFill>
                  <a:srgbClr val="FF0000"/>
                </a:solidFill>
              </a:rPr>
              <a:t>“</a:t>
            </a:r>
            <a:r>
              <a:rPr lang="zh-CN" altLang="en-US">
                <a:solidFill>
                  <a:srgbClr val="FF0000"/>
                </a:solidFill>
              </a:rPr>
              <a:t>计算机软件</a:t>
            </a:r>
            <a:r>
              <a:rPr lang="en-US" altLang="zh-CN">
                <a:solidFill>
                  <a:srgbClr val="FF0000"/>
                </a:solidFill>
              </a:rPr>
              <a:t>”</a:t>
            </a:r>
            <a:endParaRPr lang="zh-CN" altLang="en-US">
              <a:solidFill>
                <a:srgbClr val="FF0000"/>
              </a:solidFill>
            </a:endParaRPr>
          </a:p>
          <a:p>
            <a:endParaRPr lang="zh-CN" altLang="en-US">
              <a:solidFill>
                <a:srgbClr val="FF0000"/>
              </a:solidFill>
            </a:endParaRPr>
          </a:p>
        </p:txBody>
      </p:sp>
      <p:sp>
        <p:nvSpPr>
          <p:cNvPr id="3" name="标题 2"/>
          <p:cNvSpPr>
            <a:spLocks noGrp="1"/>
          </p:cNvSpPr>
          <p:nvPr>
            <p:ph type="title"/>
          </p:nvPr>
        </p:nvSpPr>
        <p:spPr/>
        <p:txBody>
          <a:bodyPr/>
          <a:p>
            <a:r>
              <a:rPr lang="zh-CN" altLang="en-US"/>
              <a:t>商品类似</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p:cNvSpPr>
            <a:spLocks noGrp="1"/>
          </p:cNvSpPr>
          <p:nvPr>
            <p:ph idx="1"/>
          </p:nvPr>
        </p:nvSpPr>
        <p:spPr>
          <a:xfrm>
            <a:off x="838200" y="1341438"/>
            <a:ext cx="10515600" cy="5060950"/>
          </a:xfrm>
        </p:spPr>
        <p:txBody>
          <a:bodyPr vert="horz" wrap="square" anchor="t"/>
          <a:lstStyle/>
          <a:p>
            <a:pPr eaLnBrk="1" hangingPunct="1"/>
            <a:r>
              <a:rPr lang="zh-CN" altLang="zh-CN" b="1" dirty="0">
                <a:hlinkClick r:id="rId1" action="ppaction://hlinksldjump"/>
              </a:rPr>
              <a:t>商标近似，</a:t>
            </a:r>
            <a:r>
              <a:rPr lang="zh-CN" altLang="zh-CN" b="1" dirty="0"/>
              <a:t>是指两商标相比较，其文字的字形、读音、含义或者图形的构图及颜色，或者其各要素组合后的整体结构相似，或者其立体形状、颜色组合近似，易使相关公众对商品的来源产生误认或者认为其来源与原告注册商标的商品有特定的联系。</a:t>
            </a:r>
            <a:endParaRPr lang="zh-CN" altLang="zh-CN" b="1" dirty="0"/>
          </a:p>
        </p:txBody>
      </p:sp>
      <p:sp>
        <p:nvSpPr>
          <p:cNvPr id="46083" name="标题 1"/>
          <p:cNvSpPr>
            <a:spLocks noGrp="1"/>
          </p:cNvSpPr>
          <p:nvPr>
            <p:ph type="title"/>
          </p:nvPr>
        </p:nvSpPr>
        <p:spPr>
          <a:xfrm>
            <a:off x="814388" y="0"/>
            <a:ext cx="10539412" cy="1020763"/>
          </a:xfrm>
        </p:spPr>
        <p:txBody>
          <a:bodyPr vert="horz" wrap="square" anchor="b"/>
          <a:lstStyle/>
          <a:p>
            <a:pPr>
              <a:buNone/>
            </a:pPr>
            <a:r>
              <a:rPr lang="zh-CN" altLang="en-US" kern="1200" dirty="0">
                <a:latin typeface="+mj-lt"/>
                <a:ea typeface="+mj-ea"/>
                <a:cs typeface="+mj-cs"/>
              </a:rPr>
              <a:t>商标近似</a:t>
            </a:r>
            <a:endParaRPr lang="zh-CN" altLang="en-US" kern="1200" dirty="0">
              <a:latin typeface="+mj-lt"/>
              <a:ea typeface="+mj-ea"/>
              <a:cs typeface="+mj-cs"/>
            </a:endParaRPr>
          </a:p>
        </p:txBody>
      </p:sp>
      <p:sp>
        <p:nvSpPr>
          <p:cNvPr id="4608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608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46086" name="图片 1"/>
          <p:cNvPicPr>
            <a:picLocks noChangeAspect="1"/>
          </p:cNvPicPr>
          <p:nvPr/>
        </p:nvPicPr>
        <p:blipFill>
          <a:blip r:embed="rId2"/>
          <a:stretch>
            <a:fillRect/>
          </a:stretch>
        </p:blipFill>
        <p:spPr>
          <a:xfrm>
            <a:off x="3287713" y="3487738"/>
            <a:ext cx="1819275" cy="2551112"/>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p:cNvSpPr>
          <p:nvPr>
            <p:ph idx="1"/>
          </p:nvPr>
        </p:nvSpPr>
        <p:spPr>
          <a:xfrm>
            <a:off x="838200" y="1341438"/>
            <a:ext cx="10515600" cy="5060950"/>
          </a:xfrm>
        </p:spPr>
        <p:txBody>
          <a:bodyPr vert="horz" wrap="square" anchor="t"/>
          <a:lstStyle/>
          <a:p>
            <a:pPr marL="812800" indent="-812800" eaLnBrk="1" hangingPunct="1"/>
            <a:r>
              <a:rPr lang="zh-CN" altLang="en-US" b="1" dirty="0"/>
              <a:t>（四）商标分类</a:t>
            </a:r>
            <a:endParaRPr lang="zh-CN" altLang="en-US" b="1" dirty="0"/>
          </a:p>
          <a:p>
            <a:pPr marL="812800" indent="-812800" eaLnBrk="1" hangingPunct="1"/>
            <a:r>
              <a:rPr lang="en-US" altLang="zh-CN" b="1" dirty="0"/>
              <a:t>1</a:t>
            </a:r>
            <a:r>
              <a:rPr lang="zh-CN" altLang="en-US" b="1" dirty="0"/>
              <a:t>、注册商标和未注册商标</a:t>
            </a:r>
            <a:endParaRPr lang="zh-CN" altLang="en-US" b="1" dirty="0"/>
          </a:p>
          <a:p>
            <a:pPr marL="812800" indent="-812800" eaLnBrk="1" hangingPunct="1"/>
            <a:r>
              <a:rPr lang="zh-CN" altLang="en-US" b="1" dirty="0"/>
              <a:t>我国商标法第 </a:t>
            </a:r>
            <a:r>
              <a:rPr lang="en-US" altLang="zh-CN" b="1" dirty="0"/>
              <a:t>3</a:t>
            </a:r>
            <a:r>
              <a:rPr lang="zh-CN" altLang="en-US" b="1" dirty="0"/>
              <a:t>条：“经商标局核准注册的商标为注册商标 。”</a:t>
            </a:r>
            <a:endParaRPr lang="zh-CN" altLang="en-US" b="1" dirty="0"/>
          </a:p>
          <a:p>
            <a:pPr marL="812800" indent="-812800" eaLnBrk="1" hangingPunct="1"/>
            <a:r>
              <a:rPr lang="zh-CN" altLang="en-US" b="1" dirty="0">
                <a:hlinkClick r:id="rId1" action="ppaction://hlinksldjump"/>
              </a:rPr>
              <a:t>注册商标。</a:t>
            </a:r>
            <a:r>
              <a:rPr lang="zh-CN" altLang="en-US" b="1" dirty="0"/>
              <a:t>申请后取得注册商标证的商标为注册商标，在使用时可标注为“注册商标”“     ”“</a:t>
            </a:r>
            <a:r>
              <a:rPr lang="en-US" altLang="zh-CN" b="1" dirty="0"/>
              <a:t>®”“™”.</a:t>
            </a:r>
            <a:endParaRPr lang="en-US" altLang="zh-CN" b="1" dirty="0"/>
          </a:p>
          <a:p>
            <a:pPr marL="812800" indent="-812800" eaLnBrk="1" hangingPunct="1"/>
            <a:r>
              <a:rPr lang="zh-CN" altLang="en-US" b="1" dirty="0"/>
              <a:t>未注册商标。未取得商标册证但实际使用的商标，在使用时可以注为 </a:t>
            </a:r>
            <a:r>
              <a:rPr lang="en-US" altLang="zh-CN" b="1" dirty="0"/>
              <a:t>TM </a:t>
            </a:r>
            <a:r>
              <a:rPr lang="zh-CN" altLang="en-US" b="1" dirty="0"/>
              <a:t>。</a:t>
            </a:r>
            <a:endParaRPr lang="zh-CN" altLang="en-US" b="1" dirty="0"/>
          </a:p>
          <a:p>
            <a:pPr marL="812800" indent="-812800" eaLnBrk="1" hangingPunct="1"/>
            <a:endParaRPr lang="en-US" altLang="zh-CN" b="1" dirty="0"/>
          </a:p>
        </p:txBody>
      </p:sp>
      <p:sp>
        <p:nvSpPr>
          <p:cNvPr id="10243"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一、商标概述</a:t>
            </a:r>
            <a:endParaRPr lang="zh-CN" altLang="en-US" kern="1200" dirty="0">
              <a:latin typeface="+mj-lt"/>
              <a:ea typeface="+mj-ea"/>
              <a:cs typeface="+mj-cs"/>
            </a:endParaRPr>
          </a:p>
        </p:txBody>
      </p:sp>
      <p:sp>
        <p:nvSpPr>
          <p:cNvPr id="10244"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0245"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10246" name="Picture 6"/>
          <p:cNvPicPr>
            <a:picLocks noChangeAspect="1"/>
          </p:cNvPicPr>
          <p:nvPr/>
        </p:nvPicPr>
        <p:blipFill>
          <a:blip r:embed="rId2"/>
          <a:stretch>
            <a:fillRect/>
          </a:stretch>
        </p:blipFill>
        <p:spPr>
          <a:xfrm>
            <a:off x="6284913" y="3717925"/>
            <a:ext cx="576262" cy="508000"/>
          </a:xfrm>
          <a:prstGeom prst="rect">
            <a:avLst/>
          </a:prstGeom>
          <a:noFill/>
          <a:ln w="9525">
            <a:noFill/>
          </a:ln>
          <a:effectLst>
            <a:outerShdw dist="107763" dir="18900000" algn="ctr" rotWithShape="0">
              <a:schemeClr val="bg2"/>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(三)销售侵犯注册商标专用权的商品的；</a:t>
            </a:r>
            <a:endParaRPr lang="zh-CN" altLang="en-US" b="1" dirty="0"/>
          </a:p>
          <a:p>
            <a:r>
              <a:rPr lang="zh-CN" altLang="en-US" b="1" dirty="0"/>
              <a:t>（四)伪造、擅自制造他人注册商标标识或者销售伪造、擅自制造的注册商标标识的;</a:t>
            </a:r>
            <a:endParaRPr lang="zh-CN" altLang="en-US" b="1" dirty="0"/>
          </a:p>
          <a:p>
            <a:r>
              <a:rPr lang="zh-CN" altLang="en-US" b="1" dirty="0"/>
              <a:t>(五)未经商标注册人同意，更换其注册商标并将该更换商标的商品又投入市场的;</a:t>
            </a:r>
            <a:endParaRPr lang="zh-CN" altLang="en-US" b="1" dirty="0"/>
          </a:p>
          <a:p>
            <a:r>
              <a:rPr lang="zh-CN" altLang="en-US" b="1" dirty="0"/>
              <a:t>(六)故意为侵犯他人商标专用权行为提供便利条件，帮助他人实施侵犯商标专用权行为的;</a:t>
            </a:r>
            <a:endParaRPr lang="zh-CN" altLang="en-US" b="1" dirty="0"/>
          </a:p>
          <a:p>
            <a:r>
              <a:rPr lang="zh-CN" altLang="en-US" b="1" dirty="0"/>
              <a:t>(七)给他人的注册商标专用权造成其他损害的。</a:t>
            </a:r>
            <a:endParaRPr lang="zh-CN" altLang="en-US" b="1" dirty="0"/>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p:cNvSpPr>
          <p:nvPr>
            <p:ph idx="1"/>
          </p:nvPr>
        </p:nvSpPr>
        <p:spPr>
          <a:xfrm>
            <a:off x="838200" y="1341438"/>
            <a:ext cx="10515600" cy="5060950"/>
          </a:xfrm>
        </p:spPr>
        <p:txBody>
          <a:bodyPr vert="horz" wrap="square" anchor="t"/>
          <a:lstStyle/>
          <a:p>
            <a:pPr eaLnBrk="1" hangingPunct="1"/>
            <a:r>
              <a:rPr lang="zh-CN" altLang="en-US" b="1" dirty="0"/>
              <a:t>第五十八条 将他人注册商标、未注册的驰名商标作为企业名称中的字号使用，误导公众，构成不正当竞争行为的，依照</a:t>
            </a:r>
            <a:r>
              <a:rPr lang="en-US" altLang="zh-CN" b="1" dirty="0"/>
              <a:t>《</a:t>
            </a:r>
            <a:r>
              <a:rPr lang="zh-CN" altLang="en-US" b="1" dirty="0"/>
              <a:t>中华人民共和国反不正当竞争法</a:t>
            </a:r>
            <a:r>
              <a:rPr lang="en-US" altLang="zh-CN" b="1" dirty="0"/>
              <a:t>》</a:t>
            </a:r>
            <a:r>
              <a:rPr lang="zh-CN" altLang="en-US" b="1" dirty="0"/>
              <a:t>处理。</a:t>
            </a:r>
            <a:endParaRPr lang="zh-CN" altLang="en-US" b="1" dirty="0"/>
          </a:p>
          <a:p>
            <a:pPr eaLnBrk="1" hangingPunct="1"/>
            <a:endParaRPr lang="zh-CN" altLang="en-US" b="1" dirty="0"/>
          </a:p>
          <a:p>
            <a:pPr eaLnBrk="1" hangingPunct="1"/>
            <a:r>
              <a:rPr lang="zh-CN" altLang="en-US" b="1" dirty="0"/>
              <a:t>例如：慈溪市公牛电器有限公司：</a:t>
            </a:r>
            <a:r>
              <a:rPr lang="en-US" altLang="zh-CN" b="1" dirty="0"/>
              <a:t>“</a:t>
            </a:r>
            <a:r>
              <a:rPr lang="zh-CN" altLang="en-US" b="1" dirty="0"/>
              <a:t>公牛</a:t>
            </a:r>
            <a:r>
              <a:rPr lang="en-US" altLang="zh-CN" b="1" dirty="0"/>
              <a:t>”</a:t>
            </a:r>
            <a:r>
              <a:rPr lang="zh-CN" altLang="en-US" b="1" dirty="0"/>
              <a:t>商标</a:t>
            </a:r>
            <a:endParaRPr lang="zh-CN" altLang="en-US" b="1" dirty="0"/>
          </a:p>
          <a:p>
            <a:pPr lvl="1" eaLnBrk="1" hangingPunct="1"/>
            <a:r>
              <a:rPr lang="zh-CN" altLang="en-US" b="1" dirty="0"/>
              <a:t>温州市公牛电器有限公司，生产插排，未使用</a:t>
            </a:r>
            <a:r>
              <a:rPr lang="en-US" altLang="zh-CN" b="1" dirty="0"/>
              <a:t>“</a:t>
            </a:r>
            <a:r>
              <a:rPr lang="zh-CN" altLang="en-US" b="1" dirty="0"/>
              <a:t>公牛</a:t>
            </a:r>
            <a:r>
              <a:rPr lang="en-US" altLang="zh-CN" b="1" dirty="0"/>
              <a:t>”</a:t>
            </a:r>
            <a:r>
              <a:rPr lang="zh-CN" altLang="en-US" b="1" dirty="0"/>
              <a:t>商标。</a:t>
            </a:r>
            <a:endParaRPr lang="zh-CN" altLang="en-US" b="1" dirty="0"/>
          </a:p>
          <a:p>
            <a:pPr eaLnBrk="1" hangingPunct="1"/>
            <a:endParaRPr lang="zh-CN" altLang="en-US" b="1" dirty="0"/>
          </a:p>
          <a:p>
            <a:pPr eaLnBrk="1" hangingPunct="1"/>
            <a:r>
              <a:rPr lang="zh-CN" altLang="en-US" b="1" dirty="0"/>
              <a:t>解决途径：请求法院判决变更企业名称</a:t>
            </a:r>
            <a:endParaRPr lang="zh-CN" altLang="en-US" b="1" dirty="0"/>
          </a:p>
          <a:p>
            <a:pPr eaLnBrk="1" hangingPunct="1"/>
            <a:r>
              <a:rPr lang="zh-CN" altLang="en-US" b="1" dirty="0"/>
              <a:t> </a:t>
            </a:r>
            <a:r>
              <a:rPr lang="en-US" altLang="zh-CN" b="1" dirty="0"/>
              <a:t>                 </a:t>
            </a:r>
            <a:r>
              <a:rPr lang="zh-CN" altLang="en-US" b="1" dirty="0"/>
              <a:t>请求企业登记机关予以纠正</a:t>
            </a:r>
            <a:endParaRPr lang="zh-CN" altLang="en-US" b="1" dirty="0"/>
          </a:p>
        </p:txBody>
      </p:sp>
      <p:sp>
        <p:nvSpPr>
          <p:cNvPr id="48131"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将他人商标权作为字号</a:t>
            </a:r>
            <a:r>
              <a:rPr lang="en-US" altLang="zh-CN" kern="1200" dirty="0">
                <a:latin typeface="+mj-lt"/>
                <a:ea typeface="+mj-ea"/>
                <a:cs typeface="+mj-cs"/>
              </a:rPr>
              <a:t>——</a:t>
            </a:r>
            <a:r>
              <a:rPr lang="zh-CN" altLang="en-US" kern="1200" dirty="0">
                <a:latin typeface="+mj-lt"/>
                <a:ea typeface="+mj-ea"/>
                <a:cs typeface="+mj-cs"/>
              </a:rPr>
              <a:t>不正当竞争</a:t>
            </a:r>
            <a:endParaRPr lang="zh-CN" altLang="en-US" kern="1200" dirty="0">
              <a:latin typeface="+mj-lt"/>
              <a:ea typeface="+mj-ea"/>
              <a:cs typeface="+mj-cs"/>
            </a:endParaRPr>
          </a:p>
        </p:txBody>
      </p:sp>
      <p:sp>
        <p:nvSpPr>
          <p:cNvPr id="48132"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8133"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p:cNvSpPr>
          <p:nvPr>
            <p:ph idx="1"/>
          </p:nvPr>
        </p:nvSpPr>
        <p:spPr>
          <a:xfrm>
            <a:off x="838200" y="1341438"/>
            <a:ext cx="10515600" cy="5060950"/>
          </a:xfrm>
        </p:spPr>
        <p:txBody>
          <a:bodyPr vert="horz" wrap="square" anchor="t"/>
          <a:lstStyle/>
          <a:p>
            <a:pPr eaLnBrk="1" hangingPunct="1"/>
            <a:r>
              <a:rPr lang="en-US" altLang="zh-CN" b="1" dirty="0"/>
              <a:t>1</a:t>
            </a:r>
            <a:r>
              <a:rPr lang="zh-CN" altLang="en-US" b="1" dirty="0"/>
              <a:t>、合理使用</a:t>
            </a:r>
            <a:endParaRPr lang="en-US" altLang="zh-CN" b="1" dirty="0"/>
          </a:p>
          <a:p>
            <a:pPr eaLnBrk="1" hangingPunct="1">
              <a:lnSpc>
                <a:spcPct val="150000"/>
              </a:lnSpc>
            </a:pPr>
            <a:r>
              <a:rPr lang="zh-CN" altLang="en-US" b="1" dirty="0"/>
              <a:t>第五十九条 注册商标中含有的本商品的通用名称、图形、型号，或者直接表示商品的质量、主要原料、功能、用途、重量、数量及其他特点，或者含有的地名，注册商标专用权人无权禁止他人正当使用。</a:t>
            </a:r>
            <a:endParaRPr lang="zh-CN" altLang="en-US" b="1" dirty="0"/>
          </a:p>
        </p:txBody>
      </p:sp>
      <p:sp>
        <p:nvSpPr>
          <p:cNvPr id="49155"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（二）商标侵权的限制</a:t>
            </a:r>
            <a:endParaRPr lang="zh-CN" altLang="en-US" kern="1200" dirty="0">
              <a:latin typeface="+mj-lt"/>
              <a:ea typeface="+mj-ea"/>
              <a:cs typeface="+mj-cs"/>
            </a:endParaRPr>
          </a:p>
        </p:txBody>
      </p:sp>
      <p:sp>
        <p:nvSpPr>
          <p:cNvPr id="49156"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9157"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sz="2665"/>
              <a:t>成都温江五阿婆青花椒鱼火锅店与上海万翠堂餐饮管理有限公司侵害商标权纠纷案</a:t>
            </a:r>
            <a:endParaRPr lang="zh-CN" altLang="en-US" sz="2665"/>
          </a:p>
        </p:txBody>
      </p:sp>
      <p:pic>
        <p:nvPicPr>
          <p:cNvPr id="4" name="内容占位符 3"/>
          <p:cNvPicPr>
            <a:picLocks noChangeAspect="1"/>
          </p:cNvPicPr>
          <p:nvPr>
            <p:ph idx="1"/>
            <p:custDataLst>
              <p:tags r:id="rId1"/>
            </p:custDataLst>
          </p:nvPr>
        </p:nvPicPr>
        <p:blipFill>
          <a:blip r:embed="rId2"/>
          <a:stretch>
            <a:fillRect/>
          </a:stretch>
        </p:blipFill>
        <p:spPr>
          <a:xfrm>
            <a:off x="5222240" y="2106295"/>
            <a:ext cx="6737350" cy="3352800"/>
          </a:xfrm>
          <a:prstGeom prst="rect">
            <a:avLst/>
          </a:prstGeom>
        </p:spPr>
      </p:pic>
      <p:pic>
        <p:nvPicPr>
          <p:cNvPr id="101" name="图片 100"/>
          <p:cNvPicPr/>
          <p:nvPr>
            <p:custDataLst>
              <p:tags r:id="rId3"/>
            </p:custDataLst>
          </p:nvPr>
        </p:nvPicPr>
        <p:blipFill>
          <a:blip r:embed="rId4"/>
          <a:stretch>
            <a:fillRect/>
          </a:stretch>
        </p:blipFill>
        <p:spPr>
          <a:xfrm>
            <a:off x="1959610" y="1622425"/>
            <a:ext cx="1633220" cy="1379220"/>
          </a:xfrm>
          <a:prstGeom prst="rect">
            <a:avLst/>
          </a:prstGeom>
          <a:noFill/>
          <a:ln w="9525">
            <a:noFill/>
          </a:ln>
        </p:spPr>
      </p:pic>
      <p:pic>
        <p:nvPicPr>
          <p:cNvPr id="102" name="图片 101"/>
          <p:cNvPicPr/>
          <p:nvPr>
            <p:custDataLst>
              <p:tags r:id="rId5"/>
            </p:custDataLst>
          </p:nvPr>
        </p:nvPicPr>
        <p:blipFill>
          <a:blip r:embed="rId6"/>
          <a:stretch>
            <a:fillRect/>
          </a:stretch>
        </p:blipFill>
        <p:spPr>
          <a:xfrm>
            <a:off x="1659255" y="3273425"/>
            <a:ext cx="1990090" cy="1423035"/>
          </a:xfrm>
          <a:prstGeom prst="rect">
            <a:avLst/>
          </a:prstGeom>
          <a:noFill/>
          <a:ln w="9525">
            <a:noFill/>
          </a:ln>
        </p:spPr>
      </p:pic>
      <p:pic>
        <p:nvPicPr>
          <p:cNvPr id="103" name="图片 102"/>
          <p:cNvPicPr/>
          <p:nvPr>
            <p:custDataLst>
              <p:tags r:id="rId7"/>
            </p:custDataLst>
          </p:nvPr>
        </p:nvPicPr>
        <p:blipFill>
          <a:blip r:embed="rId8"/>
          <a:stretch>
            <a:fillRect/>
          </a:stretch>
        </p:blipFill>
        <p:spPr>
          <a:xfrm>
            <a:off x="1544955" y="4625340"/>
            <a:ext cx="1621790" cy="131191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377825" y="1194435"/>
            <a:ext cx="10975975" cy="5207635"/>
          </a:xfrm>
        </p:spPr>
        <p:txBody>
          <a:bodyPr/>
          <a:p>
            <a:r>
              <a:rPr lang="zh-CN" altLang="en-US"/>
              <a:t>一审法院认为，五阿婆火锅店被诉行为构成商标侵权，遂判令五阿婆火锅店停止侵权并赔偿经济损失及合理开支共计3万元。五阿婆火锅店不服，提起上诉。四川省高级人民法院二审认为，青花椒作为川菜的调味料已广为人知。由于饭店、餐厅服务和菜品调味料之间的天然联系，使得涉案商标和含有“青花椒”字样的菜品名称在辨识上相互混同，极大地降低了涉案商标的显著性。涉案商标的弱显著性特点决定了其保护范围不宜过宽，否则会妨碍其他市场主体的正当使用，影响公平竞争的市场秩序。本案中，五阿婆火锅店店招中包含的“青花椒”字样，是对其提供的菜品鱼火锅中含有青花椒调味料这一特点的客观描述，没有单独突出使用，没有攀附万翠堂公司涉案商标的意图，不易导致相关公众混淆或误认。五阿婆火锅店被诉行为系正当使用，不构成商标侵权，遂判决撤销一审判决，驳回万翠堂公司的全部诉讼请求。</a:t>
            </a:r>
            <a:endParaRPr lang="zh-CN" altLang="en-US"/>
          </a:p>
        </p:txBody>
      </p:sp>
      <p:sp>
        <p:nvSpPr>
          <p:cNvPr id="3" name="标题 2"/>
          <p:cNvSpPr>
            <a:spLocks noGrp="1"/>
          </p:cNvSpPr>
          <p:nvPr>
            <p:ph type="title"/>
          </p:nvPr>
        </p:nvSpPr>
        <p:spPr/>
        <p:txBody>
          <a:bodyPr>
            <a:normAutofit/>
          </a:bodyPr>
          <a:p>
            <a:r>
              <a:rPr lang="zh-CN" altLang="en-US"/>
              <a:t>四川省高级人民法院（2021）川知民终2152号</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p:cNvSpPr>
            <a:spLocks noGrp="1"/>
          </p:cNvSpPr>
          <p:nvPr>
            <p:ph idx="1"/>
          </p:nvPr>
        </p:nvSpPr>
        <p:spPr>
          <a:xfrm>
            <a:off x="838200" y="1341438"/>
            <a:ext cx="10515600" cy="5060950"/>
          </a:xfrm>
        </p:spPr>
        <p:txBody>
          <a:bodyPr vert="horz" wrap="square" anchor="t"/>
          <a:lstStyle/>
          <a:p>
            <a:pPr eaLnBrk="1" hangingPunct="1">
              <a:lnSpc>
                <a:spcPct val="150000"/>
              </a:lnSpc>
            </a:pPr>
            <a:r>
              <a:rPr lang="en-US" altLang="zh-CN" b="1" dirty="0"/>
              <a:t>2</a:t>
            </a:r>
            <a:r>
              <a:rPr lang="zh-CN" altLang="en-US" b="1" dirty="0"/>
              <a:t>、</a:t>
            </a:r>
            <a:r>
              <a:rPr lang="zh-CN" altLang="en-US" sz="3200" b="1" dirty="0"/>
              <a:t>三维立体商标的合理使用</a:t>
            </a:r>
            <a:endParaRPr lang="en-US" altLang="zh-CN" sz="3200" b="1" dirty="0"/>
          </a:p>
          <a:p>
            <a:pPr eaLnBrk="1" hangingPunct="1">
              <a:lnSpc>
                <a:spcPct val="150000"/>
              </a:lnSpc>
            </a:pPr>
            <a:r>
              <a:rPr lang="zh-CN" altLang="en-US" sz="3200" b="1" dirty="0"/>
              <a:t>　三维标志注册商标中含有的商品自身的性质产生的形状、为获得技术效果而需有的商品形状或者使商品具有实质性价值的形状，注册商标专用权人无权禁止他人正当使用。</a:t>
            </a:r>
            <a:endParaRPr lang="zh-CN" altLang="en-US" sz="3200" b="1" dirty="0"/>
          </a:p>
        </p:txBody>
      </p:sp>
      <p:sp>
        <p:nvSpPr>
          <p:cNvPr id="50179"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5018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018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noGrp="1"/>
          </p:cNvSpPr>
          <p:nvPr>
            <p:ph idx="1"/>
          </p:nvPr>
        </p:nvSpPr>
        <p:spPr>
          <a:xfrm>
            <a:off x="838200" y="1341438"/>
            <a:ext cx="10515600" cy="5060950"/>
          </a:xfrm>
        </p:spPr>
        <p:txBody>
          <a:bodyPr vert="horz" wrap="square" anchor="t"/>
          <a:lstStyle/>
          <a:p>
            <a:pPr eaLnBrk="1" hangingPunct="1">
              <a:lnSpc>
                <a:spcPct val="150000"/>
              </a:lnSpc>
            </a:pPr>
            <a:r>
              <a:rPr lang="en-US" altLang="zh-CN" b="1" dirty="0"/>
              <a:t>3</a:t>
            </a:r>
            <a:r>
              <a:rPr lang="zh-CN" altLang="en-US" b="1" dirty="0"/>
              <a:t>、商标先用权</a:t>
            </a:r>
            <a:endParaRPr lang="en-US" altLang="zh-CN" b="1" dirty="0"/>
          </a:p>
          <a:p>
            <a:pPr eaLnBrk="1" hangingPunct="1">
              <a:lnSpc>
                <a:spcPct val="150000"/>
              </a:lnSpc>
            </a:pPr>
            <a:r>
              <a:rPr lang="zh-CN" altLang="en-US" b="1" dirty="0"/>
              <a:t>商标注册人申请商标注册前，他人已经在同一种商品或者类似商品上先于商标注册人使用与注册商标相同或者近似并有一定影响的商标的，注册商标专用权人无权禁止该使用人在原使用范围内继续使用该商标，但可以要求其附加适当区别标识。</a:t>
            </a:r>
            <a:endParaRPr lang="zh-CN" altLang="en-US" b="1" dirty="0"/>
          </a:p>
        </p:txBody>
      </p:sp>
      <p:sp>
        <p:nvSpPr>
          <p:cNvPr id="51203"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5120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120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p:cNvSpPr>
          <p:nvPr>
            <p:ph idx="1"/>
          </p:nvPr>
        </p:nvSpPr>
        <p:spPr>
          <a:xfrm>
            <a:off x="838200" y="1341438"/>
            <a:ext cx="10515600" cy="5060950"/>
          </a:xfrm>
        </p:spPr>
        <p:txBody>
          <a:bodyPr vert="horz" wrap="square" anchor="t"/>
          <a:lstStyle/>
          <a:p>
            <a:pPr eaLnBrk="1" hangingPunct="1">
              <a:lnSpc>
                <a:spcPct val="80000"/>
              </a:lnSpc>
            </a:pPr>
            <a:endParaRPr lang="zh-CN" altLang="en-US" b="1" dirty="0"/>
          </a:p>
          <a:p>
            <a:pPr eaLnBrk="1" hangingPunct="1">
              <a:lnSpc>
                <a:spcPct val="80000"/>
              </a:lnSpc>
            </a:pPr>
            <a:r>
              <a:rPr lang="en-US" altLang="zh-CN" b="1" dirty="0"/>
              <a:t>1</a:t>
            </a:r>
            <a:r>
              <a:rPr lang="zh-CN" altLang="en-US" b="1" dirty="0"/>
              <a:t>、行政保护</a:t>
            </a:r>
            <a:endParaRPr lang="zh-CN" altLang="en-US" b="1" dirty="0"/>
          </a:p>
          <a:p>
            <a:pPr eaLnBrk="1" hangingPunct="1">
              <a:lnSpc>
                <a:spcPct val="80000"/>
              </a:lnSpc>
            </a:pPr>
            <a:r>
              <a:rPr lang="zh-CN" altLang="en-US" b="1" dirty="0"/>
              <a:t>工商行政管理门部门的查处</a:t>
            </a:r>
            <a:endParaRPr lang="zh-CN" altLang="en-US" b="1" dirty="0"/>
          </a:p>
          <a:p>
            <a:pPr eaLnBrk="1" hangingPunct="1">
              <a:lnSpc>
                <a:spcPct val="80000"/>
              </a:lnSpc>
            </a:pPr>
            <a:r>
              <a:rPr lang="zh-CN" altLang="en-US" b="1" dirty="0"/>
              <a:t>海关保护</a:t>
            </a:r>
            <a:endParaRPr lang="zh-CN" altLang="en-US" b="1" dirty="0"/>
          </a:p>
          <a:p>
            <a:pPr eaLnBrk="1" hangingPunct="1">
              <a:lnSpc>
                <a:spcPct val="80000"/>
              </a:lnSpc>
            </a:pPr>
            <a:r>
              <a:rPr lang="en-US" altLang="zh-CN" b="1" dirty="0"/>
              <a:t>2</a:t>
            </a:r>
            <a:r>
              <a:rPr lang="zh-CN" altLang="en-US" b="1" dirty="0"/>
              <a:t>、刑事保护</a:t>
            </a:r>
            <a:endParaRPr lang="zh-CN" altLang="en-US" b="1" dirty="0"/>
          </a:p>
          <a:p>
            <a:pPr eaLnBrk="1" hangingPunct="1">
              <a:lnSpc>
                <a:spcPct val="80000"/>
              </a:lnSpc>
            </a:pPr>
            <a:r>
              <a:rPr lang="en-US" altLang="zh-CN" b="1" dirty="0"/>
              <a:t>3</a:t>
            </a:r>
            <a:r>
              <a:rPr lang="zh-CN" altLang="en-US" b="1" dirty="0"/>
              <a:t>、民事保护</a:t>
            </a:r>
            <a:endParaRPr lang="zh-CN" altLang="en-US" b="1" dirty="0"/>
          </a:p>
          <a:p>
            <a:pPr eaLnBrk="1" hangingPunct="1">
              <a:lnSpc>
                <a:spcPct val="80000"/>
              </a:lnSpc>
            </a:pPr>
            <a:r>
              <a:rPr lang="en-US" altLang="zh-CN" b="1" dirty="0"/>
              <a:t>——</a:t>
            </a:r>
            <a:r>
              <a:rPr lang="zh-CN" altLang="en-US" b="1" dirty="0"/>
              <a:t>停止侵权</a:t>
            </a:r>
            <a:endParaRPr lang="zh-CN" altLang="en-US" b="1" dirty="0"/>
          </a:p>
          <a:p>
            <a:pPr eaLnBrk="1" hangingPunct="1">
              <a:lnSpc>
                <a:spcPct val="80000"/>
              </a:lnSpc>
            </a:pPr>
            <a:r>
              <a:rPr lang="en-US" altLang="zh-CN" b="1" dirty="0"/>
              <a:t>——</a:t>
            </a:r>
            <a:r>
              <a:rPr lang="zh-CN" altLang="en-US" b="1" dirty="0"/>
              <a:t>赔偿损失</a:t>
            </a:r>
            <a:endParaRPr lang="zh-CN" altLang="en-US" b="1" dirty="0"/>
          </a:p>
          <a:p>
            <a:pPr eaLnBrk="1" hangingPunct="1">
              <a:lnSpc>
                <a:spcPct val="80000"/>
              </a:lnSpc>
            </a:pPr>
            <a:endParaRPr lang="en-US" altLang="zh-CN" b="1" dirty="0"/>
          </a:p>
        </p:txBody>
      </p:sp>
      <p:sp>
        <p:nvSpPr>
          <p:cNvPr id="52227" name="Rectangle 2"/>
          <p:cNvSpPr>
            <a:spLocks noGrp="1"/>
          </p:cNvSpPr>
          <p:nvPr>
            <p:ph type="title"/>
          </p:nvPr>
        </p:nvSpPr>
        <p:spPr>
          <a:xfrm>
            <a:off x="814388" y="0"/>
            <a:ext cx="10539412" cy="1020763"/>
          </a:xfrm>
        </p:spPr>
        <p:txBody>
          <a:bodyPr vert="horz" wrap="square" anchor="b"/>
          <a:lstStyle/>
          <a:p>
            <a:pPr eaLnBrk="1" hangingPunct="1"/>
            <a:r>
              <a:rPr lang="zh-CN" altLang="en-US" dirty="0">
                <a:sym typeface="+mn-ea"/>
              </a:rPr>
              <a:t>（三）商标保护的途径</a:t>
            </a:r>
            <a:endParaRPr lang="zh-CN" altLang="en-US" b="1" kern="1200" dirty="0">
              <a:latin typeface="+mj-lt"/>
              <a:ea typeface="+mj-ea"/>
              <a:cs typeface="+mj-cs"/>
              <a:sym typeface="+mn-ea"/>
            </a:endParaRPr>
          </a:p>
        </p:txBody>
      </p:sp>
      <p:sp>
        <p:nvSpPr>
          <p:cNvPr id="52228"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2229"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b="1" dirty="0"/>
              <a:t>第六十三条 侵犯商标专用权的赔偿数额，按照权利人因被侵权所受到的实际损失确定；实际损失难以确定的，可以按照侵权人因侵权所获得的利益确定；权利人的损失或者侵权人获得的利益难以确定的，参照该商标许可使用费的倍数合理确定。对恶意侵犯商标专用权，情节严重的，可以在按照上述方法确定数额的一倍以上五倍以下确定赔偿数额。赔偿数额应当包括权利人为制止侵权行为所支付的合理开支。</a:t>
            </a:r>
            <a:endParaRPr lang="zh-CN" altLang="en-US" b="1" dirty="0"/>
          </a:p>
          <a:p>
            <a:pPr>
              <a:lnSpc>
                <a:spcPct val="150000"/>
              </a:lnSpc>
            </a:pPr>
            <a:endParaRPr lang="zh-CN" altLang="en-US" b="1" dirty="0"/>
          </a:p>
        </p:txBody>
      </p:sp>
      <p:sp>
        <p:nvSpPr>
          <p:cNvPr id="3" name="标题 2"/>
          <p:cNvSpPr>
            <a:spLocks noGrp="1"/>
          </p:cNvSpPr>
          <p:nvPr>
            <p:ph type="title"/>
          </p:nvPr>
        </p:nvSpPr>
        <p:spPr/>
        <p:txBody>
          <a:bodyPr/>
          <a:lstStyle/>
          <a:p>
            <a:r>
              <a:rPr lang="zh-CN" altLang="en-US"/>
              <a:t>（四）商标侵权责任</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latinLnBrk="0">
              <a:lnSpc>
                <a:spcPts val="3060"/>
              </a:lnSpc>
              <a:buNone/>
            </a:pPr>
            <a:r>
              <a:rPr lang="zh-CN" altLang="en-US" dirty="0">
                <a:sym typeface="+mn-ea"/>
              </a:rPr>
              <a:t>　　</a:t>
            </a:r>
            <a:r>
              <a:rPr lang="zh-CN" altLang="en-US" b="1" dirty="0">
                <a:sym typeface="+mn-ea"/>
              </a:rPr>
              <a:t>人民法院为确定赔偿数额，在权利人已经尽力举证，而与侵权行为相关的账簿、资料主要由侵权人掌握的情况下，可以责令侵权人提供与侵权行为相关的账簿、资料；侵权人不提供或者提供虚假的账簿、资料的，人民法院可以参考权利人的主张和提供的证据判定赔偿数额。</a:t>
            </a:r>
            <a:endParaRPr lang="zh-CN" altLang="en-US" b="1" dirty="0"/>
          </a:p>
          <a:p>
            <a:pPr latinLnBrk="0">
              <a:lnSpc>
                <a:spcPts val="3060"/>
              </a:lnSpc>
            </a:pPr>
            <a:endParaRPr lang="zh-CN" altLang="en-US" b="1" dirty="0"/>
          </a:p>
          <a:p>
            <a:pPr latinLnBrk="0">
              <a:lnSpc>
                <a:spcPts val="3060"/>
              </a:lnSpc>
            </a:pPr>
            <a:r>
              <a:rPr lang="zh-CN" altLang="en-US" b="1" dirty="0">
                <a:sym typeface="+mn-ea"/>
              </a:rPr>
              <a:t>权利人因被侵权所受到的实际损失、侵权人因侵权所获得的利益、注册商标许可使用费难以确定的，由人民法院根据侵权行为的情节判决给予五百万元以下的赔偿。</a:t>
            </a:r>
            <a:endParaRPr lang="zh-CN" altLang="en-US" b="1" dirty="0"/>
          </a:p>
          <a:p>
            <a:pPr>
              <a:lnSpc>
                <a:spcPct val="100000"/>
              </a:lnSpc>
            </a:pPr>
            <a:endParaRPr lang="zh-CN" altLang="en-US" b="1" dirty="0"/>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p:cNvSpPr>
          <p:nvPr>
            <p:ph idx="1"/>
          </p:nvPr>
        </p:nvSpPr>
        <p:spPr>
          <a:xfrm>
            <a:off x="838200" y="1341438"/>
            <a:ext cx="10515600" cy="5060950"/>
          </a:xfrm>
        </p:spPr>
        <p:txBody>
          <a:bodyPr vert="horz" wrap="square" anchor="t"/>
          <a:lstStyle/>
          <a:p>
            <a:pPr marL="812800" indent="-812800" eaLnBrk="1" hangingPunct="1">
              <a:lnSpc>
                <a:spcPct val="100000"/>
              </a:lnSpc>
              <a:spcBef>
                <a:spcPts val="1800"/>
              </a:spcBef>
              <a:buFont typeface="Wingdings 3" panose="05040102010807070707" pitchFamily="18" charset="2"/>
              <a:buChar char=""/>
            </a:pPr>
            <a:r>
              <a:rPr lang="en-US" altLang="zh-CN" b="1" dirty="0"/>
              <a:t>2</a:t>
            </a:r>
            <a:r>
              <a:rPr lang="zh-CN" altLang="en-US" b="1" dirty="0"/>
              <a:t>、商品商标、服务商标、集体商标和证明商标</a:t>
            </a:r>
            <a:endParaRPr lang="zh-CN" altLang="en-US" b="1" dirty="0"/>
          </a:p>
          <a:p>
            <a:pPr marL="812800" indent="-812800" eaLnBrk="1" hangingPunct="1">
              <a:lnSpc>
                <a:spcPct val="100000"/>
              </a:lnSpc>
              <a:spcBef>
                <a:spcPts val="1800"/>
              </a:spcBef>
              <a:buFont typeface="Wingdings 3" panose="05040102010807070707" pitchFamily="18" charset="2"/>
              <a:buChar char=""/>
            </a:pPr>
            <a:r>
              <a:rPr lang="zh-CN" altLang="en-US" b="1" dirty="0"/>
              <a:t>我国商标法第</a:t>
            </a:r>
            <a:r>
              <a:rPr lang="en-US" altLang="zh-CN" b="1" dirty="0"/>
              <a:t>3</a:t>
            </a:r>
            <a:r>
              <a:rPr lang="zh-CN" altLang="en-US" b="1" dirty="0"/>
              <a:t>条规定：“经商标局核准注册的商标为注册商标，包括商品商标、服务商标和集体商标、证明商标。”</a:t>
            </a:r>
            <a:endParaRPr lang="zh-CN" altLang="en-US" b="1" dirty="0"/>
          </a:p>
          <a:p>
            <a:pPr marL="812800" indent="-812800" eaLnBrk="1" hangingPunct="1">
              <a:lnSpc>
                <a:spcPct val="100000"/>
              </a:lnSpc>
              <a:spcBef>
                <a:spcPts val="1800"/>
              </a:spcBef>
              <a:buFont typeface="Wingdings 3" panose="05040102010807070707" pitchFamily="18" charset="2"/>
              <a:buChar char=""/>
            </a:pPr>
            <a:r>
              <a:rPr lang="zh-CN" altLang="en-US" b="1" dirty="0"/>
              <a:t>（</a:t>
            </a:r>
            <a:r>
              <a:rPr lang="en-US" altLang="zh-CN" b="1" dirty="0"/>
              <a:t>1</a:t>
            </a:r>
            <a:r>
              <a:rPr lang="zh-CN" altLang="en-US" b="1" dirty="0"/>
              <a:t>）商品商标和</a:t>
            </a:r>
            <a:r>
              <a:rPr lang="zh-CN" altLang="en-US" b="1" dirty="0">
                <a:hlinkClick r:id="rId1" action="ppaction://hlinksldjump"/>
              </a:rPr>
              <a:t>服务商标 </a:t>
            </a:r>
            <a:r>
              <a:rPr lang="zh-CN" altLang="en-US" b="1" dirty="0"/>
              <a:t>。</a:t>
            </a:r>
            <a:endParaRPr lang="en-US" altLang="zh-CN" b="1" dirty="0"/>
          </a:p>
          <a:p>
            <a:pPr marL="812800" indent="-812800" eaLnBrk="1" hangingPunct="1">
              <a:lnSpc>
                <a:spcPct val="100000"/>
              </a:lnSpc>
              <a:spcBef>
                <a:spcPts val="1800"/>
              </a:spcBef>
              <a:buFont typeface="Wingdings 3" panose="05040102010807070707" pitchFamily="18" charset="2"/>
              <a:buChar char=""/>
            </a:pPr>
            <a:r>
              <a:rPr lang="zh-CN" altLang="en-US" b="1" dirty="0"/>
              <a:t>我国商标法第四条 </a:t>
            </a:r>
            <a:endParaRPr lang="en-US" altLang="zh-CN" b="1" dirty="0"/>
          </a:p>
          <a:p>
            <a:pPr marL="812800" indent="-812800" eaLnBrk="1" hangingPunct="1">
              <a:lnSpc>
                <a:spcPct val="100000"/>
              </a:lnSpc>
              <a:spcBef>
                <a:spcPts val="1800"/>
              </a:spcBef>
              <a:buFont typeface="Wingdings 3" panose="05040102010807070707" pitchFamily="18" charset="2"/>
              <a:buChar char=""/>
            </a:pPr>
            <a:r>
              <a:rPr lang="zh-CN" altLang="en-US" b="1" dirty="0"/>
              <a:t>自然人、法人或者其他组织在生产经营活动中，对其商品或者服务需要取得商标专用权的，应当向商标局申请商标注册。</a:t>
            </a:r>
            <a:endParaRPr lang="zh-CN" altLang="en-US" b="1" dirty="0"/>
          </a:p>
          <a:p>
            <a:pPr marL="812800" indent="-812800" eaLnBrk="1" hangingPunct="1">
              <a:lnSpc>
                <a:spcPct val="100000"/>
              </a:lnSpc>
              <a:spcBef>
                <a:spcPts val="1800"/>
              </a:spcBef>
              <a:buFont typeface="Wingdings 3" panose="05040102010807070707" pitchFamily="18" charset="2"/>
              <a:buChar char=""/>
            </a:pPr>
            <a:r>
              <a:rPr lang="zh-CN" altLang="en-US" b="1" dirty="0"/>
              <a:t>本法有关商品商标的规定，适用于服务商标。</a:t>
            </a:r>
            <a:endParaRPr lang="zh-CN" altLang="en-US" b="1" dirty="0"/>
          </a:p>
          <a:p>
            <a:pPr marL="812800" indent="-812800" eaLnBrk="1" hangingPunct="1">
              <a:lnSpc>
                <a:spcPct val="100000"/>
              </a:lnSpc>
              <a:spcBef>
                <a:spcPts val="1800"/>
              </a:spcBef>
              <a:buFont typeface="Wingdings 3" panose="05040102010807070707" pitchFamily="18" charset="2"/>
              <a:buChar char=""/>
            </a:pPr>
            <a:endParaRPr lang="zh-CN" altLang="en-US" sz="2200" b="1" dirty="0"/>
          </a:p>
        </p:txBody>
      </p:sp>
      <p:sp>
        <p:nvSpPr>
          <p:cNvPr id="11267"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一、商标概述</a:t>
            </a:r>
            <a:endParaRPr lang="zh-CN" altLang="en-US" kern="1200" dirty="0">
              <a:latin typeface="+mj-lt"/>
              <a:ea typeface="+mj-ea"/>
              <a:cs typeface="+mj-cs"/>
            </a:endParaRPr>
          </a:p>
        </p:txBody>
      </p:sp>
      <p:sp>
        <p:nvSpPr>
          <p:cNvPr id="11268"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1269"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dirty="0">
                <a:solidFill>
                  <a:srgbClr val="FF0000"/>
                </a:solidFill>
              </a:rPr>
              <a:t>人民法院审理商标纠纷案件，应权利人请求，对属于假冒注册商标的商品，除特殊情况外，责令销毁；对主要用于制造假冒注册商标的商品的材料、工具，责令销毁，且不予补偿；或者在特殊情况下，责令禁止前述材料、工具进入商业渠道，且不予补偿。</a:t>
            </a:r>
            <a:endParaRPr lang="zh-CN" altLang="en-US" dirty="0">
              <a:solidFill>
                <a:srgbClr val="FF0000"/>
              </a:solidFill>
            </a:endParaRPr>
          </a:p>
          <a:p>
            <a:pPr>
              <a:lnSpc>
                <a:spcPct val="100000"/>
              </a:lnSpc>
            </a:pPr>
            <a:endParaRPr lang="zh-CN" altLang="en-US" dirty="0">
              <a:solidFill>
                <a:srgbClr val="FF0000"/>
              </a:solidFill>
            </a:endParaRPr>
          </a:p>
          <a:p>
            <a:pPr>
              <a:lnSpc>
                <a:spcPct val="100000"/>
              </a:lnSpc>
            </a:pPr>
            <a:r>
              <a:rPr lang="zh-CN" altLang="en-US" dirty="0">
                <a:solidFill>
                  <a:srgbClr val="FF0000"/>
                </a:solidFill>
              </a:rPr>
              <a:t>假冒注册商标的商品不得在仅去除假冒注册商标后进入商业渠道。</a:t>
            </a:r>
            <a:endParaRPr lang="zh-CN" altLang="en-US" dirty="0">
              <a:solidFill>
                <a:srgbClr val="FF0000"/>
              </a:solidFill>
            </a:endParaRP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p:cNvSpPr>
          <p:nvPr>
            <p:ph idx="1"/>
          </p:nvPr>
        </p:nvSpPr>
        <p:spPr>
          <a:xfrm>
            <a:off x="838200" y="1341438"/>
            <a:ext cx="10515600" cy="5060950"/>
          </a:xfrm>
        </p:spPr>
        <p:txBody>
          <a:bodyPr vert="horz" wrap="square" anchor="t"/>
          <a:lstStyle/>
          <a:p>
            <a:pPr eaLnBrk="1" hangingPunct="1">
              <a:lnSpc>
                <a:spcPct val="80000"/>
              </a:lnSpc>
            </a:pPr>
            <a:r>
              <a:rPr lang="zh-CN" altLang="zh-CN" b="1" dirty="0"/>
              <a:t>（一）驰名商标的保护</a:t>
            </a:r>
            <a:endParaRPr lang="zh-CN" altLang="zh-CN" b="1" dirty="0"/>
          </a:p>
          <a:p>
            <a:pPr eaLnBrk="1" hangingPunct="1"/>
            <a:r>
              <a:rPr lang="zh-CN" altLang="zh-CN" b="1" dirty="0">
                <a:solidFill>
                  <a:schemeClr val="hlink"/>
                </a:solidFill>
              </a:rPr>
              <a:t>商标法第十三条</a:t>
            </a:r>
            <a:r>
              <a:rPr lang="zh-CN" altLang="zh-CN" b="1" dirty="0"/>
              <a:t>为相关公众所熟知的商标，持有人认为其权利受到侵害时，可以依照本法规定请求驰名商标保护。</a:t>
            </a:r>
            <a:endParaRPr lang="zh-CN" altLang="zh-CN" b="1" dirty="0"/>
          </a:p>
          <a:p>
            <a:pPr eaLnBrk="1" hangingPunct="1"/>
            <a:r>
              <a:rPr lang="zh-CN" altLang="zh-CN" b="1" dirty="0"/>
              <a:t>　　就相同或者类似商品申请注册的商标是复制、摹仿或者翻译他人未在中国注册的驰名商标，容易导致混淆的，不予注册并禁止使用。</a:t>
            </a:r>
            <a:endParaRPr lang="zh-CN" altLang="zh-CN" b="1" dirty="0"/>
          </a:p>
          <a:p>
            <a:pPr eaLnBrk="1" hangingPunct="1"/>
            <a:r>
              <a:rPr lang="zh-CN" altLang="zh-CN" b="1" dirty="0"/>
              <a:t>　　就不相同或者不相类似商品申请注册的商标是复制、摹仿或者翻译他人已经在中国注册的驰名商标，误导公众，致使该驰名商标注册人的利益可能受到损害的，不予注册并禁止使用。</a:t>
            </a:r>
            <a:endParaRPr lang="zh-CN" altLang="zh-CN" b="1" dirty="0"/>
          </a:p>
        </p:txBody>
      </p:sp>
      <p:sp>
        <p:nvSpPr>
          <p:cNvPr id="53251"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五、驰名商标的特殊保护</a:t>
            </a:r>
            <a:endParaRPr lang="zh-CN" altLang="en-US" kern="1200" dirty="0">
              <a:latin typeface="+mj-lt"/>
              <a:ea typeface="+mj-ea"/>
              <a:cs typeface="+mj-cs"/>
            </a:endParaRPr>
          </a:p>
        </p:txBody>
      </p:sp>
      <p:sp>
        <p:nvSpPr>
          <p:cNvPr id="5325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325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p:cNvSpPr>
          <p:nvPr>
            <p:ph idx="1"/>
          </p:nvPr>
        </p:nvSpPr>
        <p:spPr>
          <a:xfrm>
            <a:off x="838200" y="1341438"/>
            <a:ext cx="10515600" cy="5060950"/>
          </a:xfrm>
        </p:spPr>
        <p:txBody>
          <a:bodyPr vert="horz" wrap="square" anchor="t"/>
          <a:lstStyle/>
          <a:p>
            <a:pPr eaLnBrk="1" hangingPunct="1"/>
            <a:r>
              <a:rPr lang="zh-CN" altLang="en-US" b="1" dirty="0"/>
              <a:t>第十四条 驰名商标应当根据当事人的请求，作为处理涉及商标案件需要认定的事实进行认定。认定驰名商标应当考虑下列因素：</a:t>
            </a:r>
            <a:endParaRPr lang="zh-CN" altLang="en-US" b="1" dirty="0"/>
          </a:p>
          <a:p>
            <a:pPr eaLnBrk="1" hangingPunct="1"/>
            <a:r>
              <a:rPr lang="zh-CN" altLang="en-US" b="1" dirty="0"/>
              <a:t>　　</a:t>
            </a:r>
            <a:r>
              <a:rPr lang="en-US" altLang="zh-CN" b="1" dirty="0"/>
              <a:t>(</a:t>
            </a:r>
            <a:r>
              <a:rPr lang="zh-CN" altLang="en-US" b="1" dirty="0"/>
              <a:t>一</a:t>
            </a:r>
            <a:r>
              <a:rPr lang="en-US" altLang="zh-CN" b="1" dirty="0"/>
              <a:t>)</a:t>
            </a:r>
            <a:r>
              <a:rPr lang="zh-CN" altLang="en-US" b="1" dirty="0"/>
              <a:t>相关公众对该商标的知晓程度；</a:t>
            </a:r>
            <a:endParaRPr lang="zh-CN" altLang="en-US" b="1" dirty="0"/>
          </a:p>
          <a:p>
            <a:pPr eaLnBrk="1" hangingPunct="1"/>
            <a:r>
              <a:rPr lang="zh-CN" altLang="en-US" b="1" dirty="0"/>
              <a:t>　　</a:t>
            </a:r>
            <a:r>
              <a:rPr lang="en-US" altLang="zh-CN" b="1" dirty="0"/>
              <a:t>(</a:t>
            </a:r>
            <a:r>
              <a:rPr lang="zh-CN" altLang="en-US" b="1" dirty="0"/>
              <a:t>二</a:t>
            </a:r>
            <a:r>
              <a:rPr lang="en-US" altLang="zh-CN" b="1" dirty="0"/>
              <a:t>)</a:t>
            </a:r>
            <a:r>
              <a:rPr lang="zh-CN" altLang="en-US" b="1" dirty="0"/>
              <a:t>该商标使用的持续时间；</a:t>
            </a:r>
            <a:endParaRPr lang="zh-CN" altLang="en-US" b="1" dirty="0"/>
          </a:p>
          <a:p>
            <a:pPr eaLnBrk="1" hangingPunct="1"/>
            <a:r>
              <a:rPr lang="zh-CN" altLang="en-US" b="1" dirty="0"/>
              <a:t>　　</a:t>
            </a:r>
            <a:r>
              <a:rPr lang="en-US" altLang="zh-CN" b="1" dirty="0"/>
              <a:t>(</a:t>
            </a:r>
            <a:r>
              <a:rPr lang="zh-CN" altLang="en-US" b="1" dirty="0"/>
              <a:t>三</a:t>
            </a:r>
            <a:r>
              <a:rPr lang="en-US" altLang="zh-CN" b="1" dirty="0"/>
              <a:t>)</a:t>
            </a:r>
            <a:r>
              <a:rPr lang="zh-CN" altLang="en-US" b="1" dirty="0"/>
              <a:t>该商标的任何宣传工作的持续时间、程度和地理范围；</a:t>
            </a:r>
            <a:endParaRPr lang="zh-CN" altLang="en-US" b="1" dirty="0"/>
          </a:p>
          <a:p>
            <a:pPr eaLnBrk="1" hangingPunct="1"/>
            <a:r>
              <a:rPr lang="zh-CN" altLang="en-US" b="1" dirty="0"/>
              <a:t>　　</a:t>
            </a:r>
            <a:r>
              <a:rPr lang="en-US" altLang="zh-CN" b="1" dirty="0"/>
              <a:t>(</a:t>
            </a:r>
            <a:r>
              <a:rPr lang="zh-CN" altLang="en-US" b="1" dirty="0"/>
              <a:t>四</a:t>
            </a:r>
            <a:r>
              <a:rPr lang="en-US" altLang="zh-CN" b="1" dirty="0"/>
              <a:t>)</a:t>
            </a:r>
            <a:r>
              <a:rPr lang="zh-CN" altLang="en-US" b="1" dirty="0"/>
              <a:t>该商标作为驰名商标受保护的记录；</a:t>
            </a:r>
            <a:endParaRPr lang="zh-CN" altLang="en-US" b="1" dirty="0"/>
          </a:p>
          <a:p>
            <a:pPr eaLnBrk="1" hangingPunct="1"/>
            <a:r>
              <a:rPr lang="zh-CN" altLang="en-US" b="1" dirty="0"/>
              <a:t>　　</a:t>
            </a:r>
            <a:r>
              <a:rPr lang="en-US" altLang="zh-CN" b="1" dirty="0"/>
              <a:t>(</a:t>
            </a:r>
            <a:r>
              <a:rPr lang="zh-CN" altLang="en-US" b="1" dirty="0"/>
              <a:t>五</a:t>
            </a:r>
            <a:r>
              <a:rPr lang="en-US" altLang="zh-CN" b="1" dirty="0"/>
              <a:t>)</a:t>
            </a:r>
            <a:r>
              <a:rPr lang="zh-CN" altLang="en-US" b="1" dirty="0"/>
              <a:t>该商标驰名的其他因素。</a:t>
            </a:r>
            <a:endParaRPr lang="zh-CN" altLang="en-US" b="1" dirty="0"/>
          </a:p>
        </p:txBody>
      </p:sp>
      <p:sp>
        <p:nvSpPr>
          <p:cNvPr id="54275"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（二）驰名商标认定考虑 因素</a:t>
            </a:r>
            <a:endParaRPr lang="zh-CN" altLang="en-US" kern="1200" dirty="0">
              <a:latin typeface="+mj-lt"/>
              <a:ea typeface="+mj-ea"/>
              <a:cs typeface="+mj-cs"/>
            </a:endParaRPr>
          </a:p>
        </p:txBody>
      </p:sp>
      <p:sp>
        <p:nvSpPr>
          <p:cNvPr id="5427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427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p:cNvSpPr>
            <a:spLocks noGrp="1"/>
          </p:cNvSpPr>
          <p:nvPr>
            <p:ph idx="1"/>
          </p:nvPr>
        </p:nvSpPr>
        <p:spPr>
          <a:xfrm>
            <a:off x="838200" y="1341438"/>
            <a:ext cx="10515600" cy="5060950"/>
          </a:xfrm>
        </p:spPr>
        <p:txBody>
          <a:bodyPr vert="horz" wrap="square" anchor="t"/>
          <a:lstStyle/>
          <a:p>
            <a:pPr eaLnBrk="1" hangingPunct="1"/>
            <a:r>
              <a:rPr lang="en-US" altLang="zh-CN" b="1" dirty="0"/>
              <a:t>1</a:t>
            </a:r>
            <a:r>
              <a:rPr lang="zh-CN" altLang="en-US" b="1" dirty="0"/>
              <a:t>、行政认定</a:t>
            </a:r>
            <a:endParaRPr lang="zh-CN" altLang="en-US" b="1" dirty="0"/>
          </a:p>
          <a:p>
            <a:pPr eaLnBrk="1" hangingPunct="1"/>
            <a:r>
              <a:rPr lang="zh-CN" altLang="en-US" b="1" dirty="0"/>
              <a:t>在商标注册审查、工商行政管理部门查处商标违法案件过程中，当事人依照本法第十三条规定主张权利的，商标局根据审查、处理案件的需要，可以对商标驰名情况作出认定。</a:t>
            </a:r>
            <a:endParaRPr lang="zh-CN" altLang="en-US" b="1" dirty="0"/>
          </a:p>
          <a:p>
            <a:pPr eaLnBrk="1" hangingPunct="1"/>
            <a:r>
              <a:rPr lang="zh-CN" altLang="en-US" b="1" dirty="0"/>
              <a:t>在商标争议处理过程中，当事人依照本法第十三条规定主张权利的，商标评审委员会根据处理案件的需要，可以对商标驰名情况作出认定。</a:t>
            </a:r>
            <a:endParaRPr lang="zh-CN" altLang="en-US" b="1" dirty="0"/>
          </a:p>
          <a:p>
            <a:pPr eaLnBrk="1" hangingPunct="1"/>
            <a:r>
              <a:rPr lang="zh-CN" altLang="en-US" b="1" dirty="0"/>
              <a:t>　</a:t>
            </a:r>
            <a:r>
              <a:rPr lang="en-US" altLang="zh-CN" b="1" dirty="0"/>
              <a:t>2</a:t>
            </a:r>
            <a:r>
              <a:rPr lang="zh-CN" altLang="en-US" b="1" dirty="0"/>
              <a:t>、司法认定</a:t>
            </a:r>
            <a:endParaRPr lang="zh-CN" altLang="en-US" b="1" dirty="0"/>
          </a:p>
          <a:p>
            <a:pPr eaLnBrk="1" hangingPunct="1"/>
            <a:r>
              <a:rPr lang="zh-CN" altLang="en-US" b="1" dirty="0"/>
              <a:t>在商标民事、行政案件审理过程中，当事人依照本法第十三条规定主张权利的，最高人民法院指定的人民法院根据审理案件的需要，可以对商标驰名情况作出认定。</a:t>
            </a:r>
            <a:endParaRPr lang="zh-CN" altLang="en-US" b="1" dirty="0"/>
          </a:p>
          <a:p>
            <a:pPr eaLnBrk="1" hangingPunct="1"/>
            <a:endParaRPr lang="zh-CN" altLang="en-US" b="1" dirty="0"/>
          </a:p>
        </p:txBody>
      </p:sp>
      <p:sp>
        <p:nvSpPr>
          <p:cNvPr id="55299"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（三）驰名商标认定途径</a:t>
            </a:r>
            <a:endParaRPr lang="zh-CN" altLang="en-US" kern="1200" dirty="0">
              <a:latin typeface="+mj-lt"/>
              <a:ea typeface="+mj-ea"/>
              <a:cs typeface="+mj-cs"/>
            </a:endParaRPr>
          </a:p>
        </p:txBody>
      </p:sp>
      <p:sp>
        <p:nvSpPr>
          <p:cNvPr id="5530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530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p:cNvSpPr>
            <a:spLocks noGrp="1"/>
          </p:cNvSpPr>
          <p:nvPr>
            <p:ph idx="1"/>
          </p:nvPr>
        </p:nvSpPr>
        <p:spPr>
          <a:xfrm>
            <a:off x="838200" y="1341438"/>
            <a:ext cx="10515600" cy="5060950"/>
          </a:xfrm>
        </p:spPr>
        <p:txBody>
          <a:bodyPr vert="horz" wrap="square" anchor="t"/>
          <a:lstStyle/>
          <a:p>
            <a:pPr eaLnBrk="1" hangingPunct="1"/>
            <a:r>
              <a:rPr lang="zh-CN" altLang="zh-CN" b="1" dirty="0"/>
              <a:t>　生产、经营者不得将“驰名商标”字样用于商品、商品包装或者容器上，或者用于广告宣传、展览以及其他商业活动中。</a:t>
            </a:r>
            <a:endParaRPr lang="zh-CN" altLang="zh-CN" b="1" dirty="0"/>
          </a:p>
        </p:txBody>
      </p:sp>
      <p:sp>
        <p:nvSpPr>
          <p:cNvPr id="56323"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（四）驰名商标宣传限制</a:t>
            </a:r>
            <a:endParaRPr lang="zh-CN" altLang="en-US" kern="1200" dirty="0">
              <a:latin typeface="+mj-lt"/>
              <a:ea typeface="+mj-ea"/>
              <a:cs typeface="+mj-cs"/>
            </a:endParaRPr>
          </a:p>
        </p:txBody>
      </p:sp>
      <p:sp>
        <p:nvSpPr>
          <p:cNvPr id="5632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632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pic>
        <p:nvPicPr>
          <p:cNvPr id="56326" name="Picture 2" descr="C:\Users\yan\Pictures\u=1898195294,531120519&amp;fm=90&amp;gp=0.jpg"/>
          <p:cNvPicPr>
            <a:picLocks noChangeAspect="1"/>
          </p:cNvPicPr>
          <p:nvPr/>
        </p:nvPicPr>
        <p:blipFill>
          <a:blip r:embed="rId1"/>
          <a:stretch>
            <a:fillRect/>
          </a:stretch>
        </p:blipFill>
        <p:spPr>
          <a:xfrm>
            <a:off x="2279650" y="3219450"/>
            <a:ext cx="2219325" cy="3333750"/>
          </a:xfrm>
          <a:prstGeom prst="rect">
            <a:avLst/>
          </a:prstGeom>
          <a:noFill/>
          <a:ln w="9525">
            <a:noFill/>
          </a:ln>
        </p:spPr>
      </p:pic>
      <p:pic>
        <p:nvPicPr>
          <p:cNvPr id="56327" name="Picture 3" descr="C:\Users\yan\Pictures\u=4055718779,867700114&amp;fm=90&amp;gp=0.jpg"/>
          <p:cNvPicPr>
            <a:picLocks noChangeAspect="1"/>
          </p:cNvPicPr>
          <p:nvPr/>
        </p:nvPicPr>
        <p:blipFill>
          <a:blip r:embed="rId2"/>
          <a:stretch>
            <a:fillRect/>
          </a:stretch>
        </p:blipFill>
        <p:spPr>
          <a:xfrm>
            <a:off x="4684713" y="3248025"/>
            <a:ext cx="2576512" cy="3187700"/>
          </a:xfrm>
          <a:prstGeom prst="rect">
            <a:avLst/>
          </a:prstGeom>
          <a:noFill/>
          <a:ln w="9525">
            <a:noFill/>
          </a:ln>
        </p:spPr>
      </p:pic>
      <p:pic>
        <p:nvPicPr>
          <p:cNvPr id="56328" name="Picture 4" descr="C:\Users\yan\Pictures\4911508_113713715512_2.jpg"/>
          <p:cNvPicPr>
            <a:picLocks noChangeAspect="1"/>
          </p:cNvPicPr>
          <p:nvPr/>
        </p:nvPicPr>
        <p:blipFill>
          <a:blip r:embed="rId3"/>
          <a:stretch>
            <a:fillRect/>
          </a:stretch>
        </p:blipFill>
        <p:spPr>
          <a:xfrm>
            <a:off x="7680325" y="3175000"/>
            <a:ext cx="2651125" cy="34067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p:cNvSpPr>
          <p:nvPr>
            <p:ph idx="1"/>
          </p:nvPr>
        </p:nvSpPr>
        <p:spPr>
          <a:xfrm>
            <a:off x="838200" y="1341438"/>
            <a:ext cx="10515600" cy="5060950"/>
          </a:xfrm>
        </p:spPr>
        <p:txBody>
          <a:bodyPr vert="horz" wrap="square" anchor="t"/>
          <a:lstStyle/>
          <a:p>
            <a:pPr eaLnBrk="1" hangingPunct="1">
              <a:lnSpc>
                <a:spcPct val="100000"/>
              </a:lnSpc>
            </a:pPr>
            <a:r>
              <a:rPr lang="zh-CN" altLang="en-US" b="1" dirty="0"/>
              <a:t>（</a:t>
            </a:r>
            <a:r>
              <a:rPr lang="en-US" altLang="zh-CN" b="1" dirty="0"/>
              <a:t>2</a:t>
            </a:r>
            <a:r>
              <a:rPr lang="zh-CN" altLang="en-US" b="1" dirty="0"/>
              <a:t>）</a:t>
            </a:r>
            <a:r>
              <a:rPr lang="zh-CN" altLang="en-US" b="1" dirty="0">
                <a:hlinkClick r:id="rId1" action="ppaction://hlinksldjump"/>
              </a:rPr>
              <a:t>集体商标</a:t>
            </a:r>
            <a:endParaRPr lang="zh-CN" altLang="en-US" b="1" dirty="0"/>
          </a:p>
          <a:p>
            <a:pPr eaLnBrk="1" hangingPunct="1">
              <a:lnSpc>
                <a:spcPct val="100000"/>
              </a:lnSpc>
            </a:pPr>
            <a:r>
              <a:rPr lang="zh-CN" altLang="en-US" b="1" dirty="0"/>
              <a:t>集体商标，指以团体、协会或者其他组织名义注册，供该组织成员在商事活动中使用，以表明使用者在该组织中的成员资格的标志。 </a:t>
            </a:r>
            <a:endParaRPr lang="zh-CN" altLang="en-US" b="1" dirty="0"/>
          </a:p>
          <a:p>
            <a:pPr eaLnBrk="1" hangingPunct="1">
              <a:lnSpc>
                <a:spcPct val="100000"/>
              </a:lnSpc>
            </a:pPr>
            <a:r>
              <a:rPr lang="zh-CN" altLang="en-US" b="1" dirty="0"/>
              <a:t>（</a:t>
            </a:r>
            <a:r>
              <a:rPr lang="en-US" altLang="zh-CN" b="1" dirty="0"/>
              <a:t>3</a:t>
            </a:r>
            <a:r>
              <a:rPr lang="zh-CN" altLang="en-US" b="1" dirty="0"/>
              <a:t>）</a:t>
            </a:r>
            <a:r>
              <a:rPr lang="zh-CN" altLang="en-US" b="1" dirty="0">
                <a:hlinkClick r:id="rId2" action="ppaction://hlinksldjump"/>
              </a:rPr>
              <a:t>证明商标</a:t>
            </a:r>
            <a:endParaRPr lang="zh-CN" altLang="en-US" b="1" dirty="0"/>
          </a:p>
          <a:p>
            <a:pPr eaLnBrk="1" hangingPunct="1">
              <a:lnSpc>
                <a:spcPct val="100000"/>
              </a:lnSpc>
            </a:pPr>
            <a:r>
              <a:rPr lang="zh-CN" altLang="en-US" b="1" dirty="0"/>
              <a:t>证明商标，是指由对某种商品或者服务具有监督能力的组织所控制，而由该组织以外的单位或者个人使用于其商品或者服务，用以证明该商品或者服务的原产地、原料、制造方法、质量或者其他特定品质的标志。 </a:t>
            </a:r>
            <a:endParaRPr lang="zh-CN" altLang="en-US" b="1" dirty="0"/>
          </a:p>
        </p:txBody>
      </p:sp>
      <p:sp>
        <p:nvSpPr>
          <p:cNvPr id="12291" name="Rectangle 2"/>
          <p:cNvSpPr>
            <a:spLocks noGrp="1"/>
          </p:cNvSpPr>
          <p:nvPr>
            <p:ph type="title"/>
          </p:nvPr>
        </p:nvSpPr>
        <p:spPr>
          <a:xfrm>
            <a:off x="814388" y="0"/>
            <a:ext cx="10539412" cy="1020763"/>
          </a:xfrm>
        </p:spPr>
        <p:txBody>
          <a:bodyPr vert="horz" wrap="square" anchor="b"/>
          <a:lstStyle/>
          <a:p>
            <a:pPr eaLnBrk="1" hangingPunct="1">
              <a:buNone/>
            </a:pPr>
            <a:r>
              <a:rPr lang="zh-CN" altLang="en-US" kern="1200" dirty="0">
                <a:latin typeface="+mj-lt"/>
                <a:ea typeface="+mj-ea"/>
                <a:cs typeface="+mj-cs"/>
              </a:rPr>
              <a:t>一、商标概述</a:t>
            </a:r>
            <a:endParaRPr lang="zh-CN" altLang="en-US" kern="1200" dirty="0">
              <a:latin typeface="+mj-lt"/>
              <a:ea typeface="+mj-ea"/>
              <a:cs typeface="+mj-cs"/>
            </a:endParaRPr>
          </a:p>
        </p:txBody>
      </p:sp>
      <p:sp>
        <p:nvSpPr>
          <p:cNvPr id="1229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229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1"/>
          <p:cNvSpPr>
            <a:spLocks noGrp="1"/>
          </p:cNvSpPr>
          <p:nvPr>
            <p:ph idx="1"/>
          </p:nvPr>
        </p:nvSpPr>
        <p:spPr>
          <a:xfrm>
            <a:off x="838200" y="1341438"/>
            <a:ext cx="10515600" cy="5060950"/>
          </a:xfrm>
        </p:spPr>
        <p:txBody>
          <a:bodyPr vert="horz" wrap="square" anchor="t"/>
          <a:lstStyle/>
          <a:p>
            <a:endParaRPr lang="zh-CN" altLang="en-US" dirty="0"/>
          </a:p>
        </p:txBody>
      </p:sp>
      <p:sp>
        <p:nvSpPr>
          <p:cNvPr id="13315"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hlinkClick r:id="rId1" action="ppaction://hlinksldjump"/>
              </a:rPr>
              <a:t>注册商标</a:t>
            </a:r>
            <a:endParaRPr lang="zh-CN" altLang="en-US" kern="1200" dirty="0">
              <a:latin typeface="+mj-lt"/>
              <a:ea typeface="+mj-ea"/>
              <a:cs typeface="+mj-cs"/>
            </a:endParaRPr>
          </a:p>
        </p:txBody>
      </p:sp>
      <p:pic>
        <p:nvPicPr>
          <p:cNvPr id="13316" name="Picture 4" descr="0-main-yy-p11"/>
          <p:cNvPicPr>
            <a:picLocks noChangeAspect="1"/>
          </p:cNvPicPr>
          <p:nvPr/>
        </p:nvPicPr>
        <p:blipFill>
          <a:blip r:embed="rId2"/>
          <a:stretch>
            <a:fillRect/>
          </a:stretch>
        </p:blipFill>
        <p:spPr>
          <a:xfrm>
            <a:off x="2208213" y="3141663"/>
            <a:ext cx="2519362" cy="2232025"/>
          </a:xfrm>
          <a:prstGeom prst="rect">
            <a:avLst/>
          </a:prstGeom>
          <a:noFill/>
          <a:ln w="9525">
            <a:noFill/>
          </a:ln>
        </p:spPr>
      </p:pic>
      <p:pic>
        <p:nvPicPr>
          <p:cNvPr id="13317" name="Picture 7"/>
          <p:cNvPicPr>
            <a:picLocks noChangeAspect="1"/>
          </p:cNvPicPr>
          <p:nvPr/>
        </p:nvPicPr>
        <p:blipFill>
          <a:blip r:embed="rId3"/>
          <a:stretch>
            <a:fillRect/>
          </a:stretch>
        </p:blipFill>
        <p:spPr>
          <a:xfrm>
            <a:off x="5159375" y="1443038"/>
            <a:ext cx="4968875" cy="4852987"/>
          </a:xfrm>
          <a:prstGeom prst="rect">
            <a:avLst/>
          </a:prstGeom>
          <a:noFill/>
          <a:ln w="9525">
            <a:noFill/>
          </a:ln>
          <a:effectLst>
            <a:outerShdw dist="107763" dir="18900000" algn="ctr" rotWithShape="0">
              <a:schemeClr val="bg2"/>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p:cNvSpPr>
            <a:spLocks noGrp="1"/>
          </p:cNvSpPr>
          <p:nvPr>
            <p:ph idx="1"/>
          </p:nvPr>
        </p:nvSpPr>
        <p:spPr>
          <a:xfrm>
            <a:off x="838200" y="1341438"/>
            <a:ext cx="10515600" cy="5060950"/>
          </a:xfrm>
        </p:spPr>
        <p:txBody>
          <a:bodyPr vert="horz" wrap="square" anchor="t"/>
          <a:lstStyle/>
          <a:p>
            <a:endParaRPr lang="zh-CN" altLang="en-US" dirty="0"/>
          </a:p>
        </p:txBody>
      </p:sp>
      <p:sp>
        <p:nvSpPr>
          <p:cNvPr id="14339"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hlinkClick r:id="rId1" action="ppaction://hlinksldjump"/>
              </a:rPr>
              <a:t>服务商标</a:t>
            </a:r>
            <a:endParaRPr lang="zh-CN" altLang="en-US" kern="1200" dirty="0">
              <a:latin typeface="+mj-lt"/>
              <a:ea typeface="+mj-ea"/>
              <a:cs typeface="+mj-cs"/>
            </a:endParaRPr>
          </a:p>
        </p:txBody>
      </p:sp>
      <p:pic>
        <p:nvPicPr>
          <p:cNvPr id="14340" name="Picture 6" descr="qiyepitai%20copy"/>
          <p:cNvPicPr>
            <a:picLocks noChangeAspect="1"/>
          </p:cNvPicPr>
          <p:nvPr/>
        </p:nvPicPr>
        <p:blipFill>
          <a:blip r:embed="rId2"/>
          <a:stretch>
            <a:fillRect/>
          </a:stretch>
        </p:blipFill>
        <p:spPr>
          <a:xfrm>
            <a:off x="2208213" y="2921000"/>
            <a:ext cx="2879725" cy="2279650"/>
          </a:xfrm>
          <a:prstGeom prst="rect">
            <a:avLst/>
          </a:prstGeom>
          <a:noFill/>
          <a:ln w="9525">
            <a:noFill/>
          </a:ln>
        </p:spPr>
      </p:pic>
      <p:pic>
        <p:nvPicPr>
          <p:cNvPr id="14341" name="Picture 8" descr="dongfang_sm"/>
          <p:cNvPicPr>
            <a:picLocks noChangeAspect="1"/>
          </p:cNvPicPr>
          <p:nvPr/>
        </p:nvPicPr>
        <p:blipFill>
          <a:blip r:embed="rId3"/>
          <a:stretch>
            <a:fillRect/>
          </a:stretch>
        </p:blipFill>
        <p:spPr>
          <a:xfrm>
            <a:off x="8328025" y="3157538"/>
            <a:ext cx="1584325" cy="1511300"/>
          </a:xfrm>
          <a:prstGeom prst="rect">
            <a:avLst/>
          </a:prstGeom>
          <a:noFill/>
          <a:ln w="9525">
            <a:noFill/>
          </a:ln>
        </p:spPr>
      </p:pic>
      <p:pic>
        <p:nvPicPr>
          <p:cNvPr id="14342" name="Picture 10" descr="guoji_sm">
            <a:hlinkClick r:id="rId4"/>
          </p:cNvPr>
          <p:cNvPicPr>
            <a:picLocks noChangeAspect="1"/>
          </p:cNvPicPr>
          <p:nvPr/>
        </p:nvPicPr>
        <p:blipFill>
          <a:blip r:embed="rId5"/>
          <a:stretch>
            <a:fillRect/>
          </a:stretch>
        </p:blipFill>
        <p:spPr>
          <a:xfrm>
            <a:off x="6096000" y="2708275"/>
            <a:ext cx="1608138" cy="1728788"/>
          </a:xfrm>
          <a:prstGeom prst="rect">
            <a:avLst/>
          </a:prstGeom>
          <a:noFill/>
          <a:ln w="9525">
            <a:noFill/>
          </a:ln>
        </p:spPr>
      </p:pic>
    </p:spTree>
  </p:cSld>
  <p:clrMapOvr>
    <a:masterClrMapping/>
  </p:clrMapOvr>
</p:sld>
</file>

<file path=ppt/tags/tag1.xml><?xml version="1.0" encoding="utf-8"?>
<p:tagLst xmlns:p="http://schemas.openxmlformats.org/presentationml/2006/main">
  <p:tag name="KSO_WM_SLIDE_MODEL_TYPE" val="timeline"/>
</p:tagLst>
</file>

<file path=ppt/tags/tag10.xml><?xml version="1.0" encoding="utf-8"?>
<p:tagLst xmlns:p="http://schemas.openxmlformats.org/presentationml/2006/main">
  <p:tag name="KSO_WPP_MARK_KEY" val="8ac653f6-0bd3-465f-91bf-2c99f3c67f84"/>
  <p:tag name="COMMONDATA" val="eyJoZGlkIjoiMDM2MzExMjZhMjg1MTZhN2I2YzhkZDA3ZGZjNmQ4YjgifQ=="/>
</p:tagLst>
</file>

<file path=ppt/tags/tag2.xml><?xml version="1.0" encoding="utf-8"?>
<p:tagLst xmlns:p="http://schemas.openxmlformats.org/presentationml/2006/main">
  <p:tag name="KSO_WM_UNIT_PLACING_PICTURE_USER_VIEWPORT" val="{&quot;height&quot;:6915,&quot;width&quot;:12915}"/>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6210,&quot;width&quot;:13950}"/>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8773</Words>
  <Application>WPS 演示</Application>
  <PresentationFormat>宽屏</PresentationFormat>
  <Paragraphs>428</Paragraphs>
  <Slides>64</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64</vt:i4>
      </vt:variant>
    </vt:vector>
  </HeadingPairs>
  <TitlesOfParts>
    <vt:vector size="79" baseType="lpstr">
      <vt:lpstr>Arial</vt:lpstr>
      <vt:lpstr>宋体</vt:lpstr>
      <vt:lpstr>Wingdings</vt:lpstr>
      <vt:lpstr>微软雅黑</vt:lpstr>
      <vt:lpstr>华文中宋</vt:lpstr>
      <vt:lpstr>Impact</vt:lpstr>
      <vt:lpstr>等线</vt:lpstr>
      <vt:lpstr>Symbol</vt:lpstr>
      <vt:lpstr>Tahoma</vt:lpstr>
      <vt:lpstr>Wingdings 3</vt:lpstr>
      <vt:lpstr>Arial Unicode MS</vt:lpstr>
      <vt:lpstr>Wingdings 2</vt:lpstr>
      <vt:lpstr>华文楷体</vt:lpstr>
      <vt:lpstr>华文新魏</vt:lpstr>
      <vt:lpstr>A000120140530A99PPBG</vt:lpstr>
      <vt:lpstr>第三讲  商      标</vt:lpstr>
      <vt:lpstr>商标</vt:lpstr>
      <vt:lpstr>一、商标概述</vt:lpstr>
      <vt:lpstr>（三）商标法及其修改</vt:lpstr>
      <vt:lpstr>一、商标概述</vt:lpstr>
      <vt:lpstr>一、商标概述</vt:lpstr>
      <vt:lpstr>一、商标概述</vt:lpstr>
      <vt:lpstr>注册商标</vt:lpstr>
      <vt:lpstr>服务商标</vt:lpstr>
      <vt:lpstr>集体商标</vt:lpstr>
      <vt:lpstr>证明商标</vt:lpstr>
      <vt:lpstr>二、商标标志</vt:lpstr>
      <vt:lpstr>二、商标标志</vt:lpstr>
      <vt:lpstr>PowerPoint 演示文稿</vt:lpstr>
      <vt:lpstr>PowerPoint 演示文稿</vt:lpstr>
      <vt:lpstr>PowerPoint 演示文稿</vt:lpstr>
      <vt:lpstr>PowerPoint 演示文稿</vt:lpstr>
      <vt:lpstr>二、商标标志</vt:lpstr>
      <vt:lpstr>三维商标</vt:lpstr>
      <vt:lpstr>“鞋面缝线”立体商标能否获得注册？</vt:lpstr>
      <vt:lpstr>北京高院（2021）京行终5797号</vt:lpstr>
      <vt:lpstr>他人注册“微信”商标有不良影响？</vt:lpstr>
      <vt:lpstr>他人注册“微信”商标有不良影响？</vt:lpstr>
      <vt:lpstr>北京高院的判决</vt:lpstr>
      <vt:lpstr>PowerPoint 演示文稿</vt:lpstr>
      <vt:lpstr>三、商标注册</vt:lpstr>
      <vt:lpstr>（二）禁止恶意注册</vt:lpstr>
      <vt:lpstr>（三）禁止抢注</vt:lpstr>
      <vt:lpstr>PowerPoint 演示文稿</vt:lpstr>
      <vt:lpstr>PowerPoint 演示文稿</vt:lpstr>
      <vt:lpstr>PowerPoint 演示文稿</vt:lpstr>
      <vt:lpstr>PowerPoint 演示文稿</vt:lpstr>
      <vt:lpstr>PowerPoint 演示文稿</vt:lpstr>
      <vt:lpstr>(四)商标与地理标志</vt:lpstr>
      <vt:lpstr>（四）商标注册申请</vt:lpstr>
      <vt:lpstr>（五）商标审查</vt:lpstr>
      <vt:lpstr>审查的内容</vt:lpstr>
      <vt:lpstr>（六）商标异议</vt:lpstr>
      <vt:lpstr>（七）复审和行政诉讼</vt:lpstr>
      <vt:lpstr>（八）有效期和续展</vt:lpstr>
      <vt:lpstr>（九）商标的转让</vt:lpstr>
      <vt:lpstr>（九）注册商标的许可</vt:lpstr>
      <vt:lpstr>（十一）注册商标的无效</vt:lpstr>
      <vt:lpstr>（十二）无效中的行政诉讼</vt:lpstr>
      <vt:lpstr>四、商标侵权及救济</vt:lpstr>
      <vt:lpstr>（二）商标侵权行为</vt:lpstr>
      <vt:lpstr>PowerPoint 演示文稿</vt:lpstr>
      <vt:lpstr>商品类似</vt:lpstr>
      <vt:lpstr>商标近似</vt:lpstr>
      <vt:lpstr>PowerPoint 演示文稿</vt:lpstr>
      <vt:lpstr>字号侵犯商标权</vt:lpstr>
      <vt:lpstr>（二）商标侵权的限制</vt:lpstr>
      <vt:lpstr>成都温江五阿婆青花椒鱼火锅店与上海万翠堂餐饮管理有限公司侵害商标权纠纷案</vt:lpstr>
      <vt:lpstr>四川省高级人民法院（2021）川知民终2152号</vt:lpstr>
      <vt:lpstr>PowerPoint 演示文稿</vt:lpstr>
      <vt:lpstr>PowerPoint 演示文稿</vt:lpstr>
      <vt:lpstr>（三）商标保护的途径</vt:lpstr>
      <vt:lpstr>（四）商标侵权责任</vt:lpstr>
      <vt:lpstr>PowerPoint 演示文稿</vt:lpstr>
      <vt:lpstr>PowerPoint 演示文稿</vt:lpstr>
      <vt:lpstr>五、驰名商标的特殊保护</vt:lpstr>
      <vt:lpstr>（二）驰名商标认定考虑 因素</vt:lpstr>
      <vt:lpstr>（三）驰名商标认定途径</vt:lpstr>
      <vt:lpstr>（四）驰名商标宣传限制</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yanwj</cp:lastModifiedBy>
  <cp:revision>88</cp:revision>
  <dcterms:created xsi:type="dcterms:W3CDTF">2018-08-10T09:41:00Z</dcterms:created>
  <dcterms:modified xsi:type="dcterms:W3CDTF">2023-04-26T14:57:13Z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6DBA3E86209240A388CA5377EBBF4874_13</vt:lpwstr>
  </property>
</Properties>
</file>